
<file path=[Content_Types].xml><?xml version="1.0" encoding="utf-8"?>
<Types xmlns="http://schemas.openxmlformats.org/package/2006/content-types">
  <Default Extension="bmp" ContentType="image/bmp"/>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0"/>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79" r:id="rId14"/>
    <p:sldId id="280" r:id="rId15"/>
    <p:sldId id="269" r:id="rId16"/>
    <p:sldId id="309" r:id="rId17"/>
    <p:sldId id="271" r:id="rId18"/>
    <p:sldId id="272" r:id="rId19"/>
    <p:sldId id="273" r:id="rId20"/>
    <p:sldId id="274" r:id="rId21"/>
    <p:sldId id="275" r:id="rId22"/>
    <p:sldId id="276" r:id="rId23"/>
    <p:sldId id="278" r:id="rId24"/>
    <p:sldId id="281" r:id="rId25"/>
    <p:sldId id="282" r:id="rId26"/>
    <p:sldId id="283" r:id="rId27"/>
    <p:sldId id="284"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311" r:id="rId41"/>
    <p:sldId id="299" r:id="rId42"/>
    <p:sldId id="300" r:id="rId43"/>
    <p:sldId id="303" r:id="rId44"/>
    <p:sldId id="304" r:id="rId45"/>
    <p:sldId id="305" r:id="rId46"/>
    <p:sldId id="306" r:id="rId47"/>
    <p:sldId id="307" r:id="rId48"/>
    <p:sldId id="308" r:id="rId49"/>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New Roman"/>
          <a:ea typeface="Times New Roman"/>
          <a:cs typeface="Times New Roman"/>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ECDD"/>
          </a:solidFill>
        </a:fill>
      </a:tcStyle>
    </a:wholeTbl>
    <a:band2H>
      <a:tcTxStyle/>
      <a:tcStyle>
        <a:tcBdr/>
        <a:fill>
          <a:solidFill>
            <a:srgbClr val="E6F6EF"/>
          </a:solidFill>
        </a:fill>
      </a:tcStyle>
    </a:band2H>
    <a:firstCol>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
          <a:latin typeface="Times New Roman"/>
          <a:ea typeface="Times New Roman"/>
          <a:cs typeface="Times New Roman"/>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
          <a:latin typeface="Times New Roman"/>
          <a:ea typeface="Times New Roman"/>
          <a:cs typeface="Times New Roman"/>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CCCE6"/>
          </a:solidFill>
        </a:fill>
      </a:tcStyle>
    </a:wholeTbl>
    <a:band2H>
      <a:tcTxStyle/>
      <a:tcStyle>
        <a:tcBdr/>
        <a:fill>
          <a:solidFill>
            <a:srgbClr val="E7E7F3"/>
          </a:solidFill>
        </a:fill>
      </a:tcStyle>
    </a:band2H>
    <a:firstCol>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4">
              <a:lumOff val="46354"/>
            </a:schemeClr>
          </a:solidFill>
        </a:fill>
      </a:tcStyle>
    </a:wholeTbl>
    <a:band2H>
      <a:tcTxStyle/>
      <a:tcStyle>
        <a:tcBdr/>
        <a:fill>
          <a:solidFill>
            <a:schemeClr val="accent3">
              <a:lumOff val="44000"/>
            </a:schemeClr>
          </a:solidFill>
        </a:fill>
      </a:tcStyle>
    </a:band2H>
    <a:firstCol>
      <a:tcTxStyle b="on" i="off">
        <a:font>
          <a:latin typeface="Times New Roman"/>
          <a:ea typeface="Times New Roman"/>
          <a:cs typeface="Times New Roman"/>
        </a:font>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
          <a:latin typeface="Times New Roman"/>
          <a:ea typeface="Times New Roman"/>
          <a:cs typeface="Times New Roman"/>
        </a:font>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New Roman"/>
          <a:ea typeface="Times New Roman"/>
          <a:cs typeface="Times New Roman"/>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chemeClr val="accent4">
              <a:lumOff val="46354"/>
            </a:schemeClr>
          </a:solidFill>
        </a:fill>
      </a:tcStyle>
    </a:band2H>
    <a:firstCol>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
          <a:latin typeface="Times New Roman"/>
          <a:ea typeface="Times New Roman"/>
          <a:cs typeface="Times New Roman"/>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31"/>
    <p:restoredTop sz="95909"/>
  </p:normalViewPr>
  <p:slideViewPr>
    <p:cSldViewPr snapToGrid="0" snapToObjects="1">
      <p:cViewPr>
        <p:scale>
          <a:sx n="79" d="100"/>
          <a:sy n="79" d="100"/>
        </p:scale>
        <p:origin x="1320" y="8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2" name="Shape 62"/>
          <p:cNvSpPr>
            <a:spLocks noGrp="1" noRot="1" noChangeAspect="1"/>
          </p:cNvSpPr>
          <p:nvPr>
            <p:ph type="sldImg"/>
          </p:nvPr>
        </p:nvSpPr>
        <p:spPr>
          <a:xfrm>
            <a:off x="1143000" y="685800"/>
            <a:ext cx="4572000" cy="3429000"/>
          </a:xfrm>
          <a:prstGeom prst="rect">
            <a:avLst/>
          </a:prstGeom>
        </p:spPr>
        <p:txBody>
          <a:bodyPr/>
          <a:lstStyle/>
          <a:p>
            <a:endParaRPr/>
          </a:p>
        </p:txBody>
      </p:sp>
      <p:sp>
        <p:nvSpPr>
          <p:cNvPr id="63" name="Shape 6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9974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noRot="1" noChangeAspect="1"/>
          </p:cNvSpPr>
          <p:nvPr>
            <p:ph type="sldImg"/>
          </p:nvPr>
        </p:nvSpPr>
        <p:spPr>
          <a:xfrm>
            <a:off x="381000" y="685800"/>
            <a:ext cx="6096000" cy="3429000"/>
          </a:xfrm>
          <a:prstGeom prst="rect">
            <a:avLst/>
          </a:prstGeom>
        </p:spPr>
        <p:txBody>
          <a:bodyPr/>
          <a:lstStyle/>
          <a:p>
            <a:endParaRPr/>
          </a:p>
        </p:txBody>
      </p:sp>
      <p:sp>
        <p:nvSpPr>
          <p:cNvPr id="256" name="Shape 256"/>
          <p:cNvSpPr>
            <a:spLocks noGrp="1"/>
          </p:cNvSpPr>
          <p:nvPr>
            <p:ph type="body" sz="quarter" idx="1"/>
          </p:nvPr>
        </p:nvSpPr>
        <p:spPr>
          <a:prstGeom prst="rect">
            <a:avLst/>
          </a:prstGeom>
        </p:spPr>
        <p:txBody>
          <a:bodyPr/>
          <a:lstStyle/>
          <a:p>
            <a:r>
              <a:t>Temperature in product gasses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hape 288"/>
          <p:cNvSpPr>
            <a:spLocks noGrp="1" noRot="1" noChangeAspect="1"/>
          </p:cNvSpPr>
          <p:nvPr>
            <p:ph type="sldImg"/>
          </p:nvPr>
        </p:nvSpPr>
        <p:spPr>
          <a:xfrm>
            <a:off x="381000" y="685800"/>
            <a:ext cx="6096000" cy="3429000"/>
          </a:xfrm>
          <a:prstGeom prst="rect">
            <a:avLst/>
          </a:prstGeom>
        </p:spPr>
        <p:txBody>
          <a:bodyPr/>
          <a:lstStyle/>
          <a:p>
            <a:endParaRPr/>
          </a:p>
        </p:txBody>
      </p:sp>
      <p:sp>
        <p:nvSpPr>
          <p:cNvPr id="289" name="Shape 289"/>
          <p:cNvSpPr>
            <a:spLocks noGrp="1"/>
          </p:cNvSpPr>
          <p:nvPr>
            <p:ph type="body" sz="quarter" idx="1"/>
          </p:nvPr>
        </p:nvSpPr>
        <p:spPr>
          <a:prstGeom prst="rect">
            <a:avLst/>
          </a:prstGeom>
        </p:spPr>
        <p:txBody>
          <a:bodyPr/>
          <a:lstStyle>
            <a:lvl1pPr>
              <a:defRPr>
                <a:latin typeface="Arial"/>
                <a:ea typeface="Arial"/>
                <a:cs typeface="Arial"/>
                <a:sym typeface="Arial"/>
              </a:defRPr>
            </a:lvl1pPr>
          </a:lstStyle>
          <a:p>
            <a:r>
              <a:rPr dirty="0"/>
              <a:t>When wood burns, it is also a chemical process resulting in heat and pressure but it is much lower than an explosion.  Some explosions take  place in three milliseconds, producing sudden pressure.  For a fire we need three things: fuel, oxygen and initiation, the same is true of an explosion. Any explosive must contain its own oxygen to be defined as an explosives. It cannot draw its oxygen from air, as wood does when it burns. An explosive must be sensitive to initiation by heat or pressure(shock). In the production of an explosive, fuel is mixed with oxygen. For example, gasoline itself is not explosive, but gasoline vapors are.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19466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88617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18507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287625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17" name="Picture 16" descr="Picture 16"/>
          <p:cNvPicPr>
            <a:picLocks noChangeAspect="1"/>
          </p:cNvPicPr>
          <p:nvPr/>
        </p:nvPicPr>
        <p:blipFill>
          <a:blip r:embed="rId2"/>
          <a:srcRect l="1" t="1555" r="630"/>
          <a:stretch>
            <a:fillRect/>
          </a:stretch>
        </p:blipFill>
        <p:spPr>
          <a:xfrm>
            <a:off x="-1" y="-1"/>
            <a:ext cx="12192001" cy="6858001"/>
          </a:xfrm>
          <a:prstGeom prst="rect">
            <a:avLst/>
          </a:prstGeom>
          <a:ln w="12700">
            <a:miter lim="400000"/>
          </a:ln>
        </p:spPr>
      </p:pic>
      <p:sp>
        <p:nvSpPr>
          <p:cNvPr id="18" name="Rectangle 17"/>
          <p:cNvSpPr/>
          <p:nvPr/>
        </p:nvSpPr>
        <p:spPr>
          <a:xfrm>
            <a:off x="838200" y="724690"/>
            <a:ext cx="10515600" cy="5408619"/>
          </a:xfrm>
          <a:prstGeom prst="rect">
            <a:avLst/>
          </a:prstGeom>
          <a:solidFill>
            <a:schemeClr val="accent3">
              <a:lumOff val="44000"/>
              <a:alpha val="67000"/>
            </a:schemeClr>
          </a:solidFill>
          <a:ln w="12700">
            <a:miter lim="400000"/>
          </a:ln>
        </p:spPr>
        <p:txBody>
          <a:bodyPr lIns="45719" rIns="45719" anchor="ctr"/>
          <a:lstStyle/>
          <a:p>
            <a:pPr algn="ctr">
              <a:defRPr>
                <a:solidFill>
                  <a:schemeClr val="accent3">
                    <a:lumOff val="44000"/>
                  </a:schemeClr>
                </a:solidFill>
              </a:defRPr>
            </a:pPr>
            <a:endParaRPr/>
          </a:p>
        </p:txBody>
      </p:sp>
      <p:sp>
        <p:nvSpPr>
          <p:cNvPr id="19" name="Title Text"/>
          <p:cNvSpPr txBox="1">
            <a:spLocks noGrp="1"/>
          </p:cNvSpPr>
          <p:nvPr>
            <p:ph type="title"/>
          </p:nvPr>
        </p:nvSpPr>
        <p:spPr>
          <a:xfrm>
            <a:off x="1524000" y="1249678"/>
            <a:ext cx="9144000" cy="1879284"/>
          </a:xfrm>
          <a:prstGeom prst="rect">
            <a:avLst/>
          </a:prstGeom>
        </p:spPr>
        <p:txBody>
          <a:bodyPr anchor="b"/>
          <a:lstStyle>
            <a:lvl1pPr>
              <a:defRPr sz="6000">
                <a:effectLst>
                  <a:outerShdw blurRad="50800" dist="38100" dir="2700000" rotWithShape="0">
                    <a:srgbClr val="000000">
                      <a:alpha val="40000"/>
                    </a:srgbClr>
                  </a:outerShdw>
                </a:effectLst>
              </a:defRPr>
            </a:lvl1pPr>
          </a:lstStyle>
          <a:p>
            <a:r>
              <a:t>Title Text</a:t>
            </a:r>
          </a:p>
        </p:txBody>
      </p:sp>
      <p:sp>
        <p:nvSpPr>
          <p:cNvPr id="20" name="Body Level One…"/>
          <p:cNvSpPr txBox="1">
            <a:spLocks noGrp="1"/>
          </p:cNvSpPr>
          <p:nvPr>
            <p:ph type="body" sz="quarter" idx="1"/>
          </p:nvPr>
        </p:nvSpPr>
        <p:spPr>
          <a:xfrm>
            <a:off x="1524000" y="3327717"/>
            <a:ext cx="9144000" cy="1655763"/>
          </a:xfrm>
          <a:prstGeom prst="rect">
            <a:avLst/>
          </a:prstGeom>
        </p:spPr>
        <p:txBody>
          <a:bodyPr/>
          <a:lstStyle>
            <a:lvl1pPr marL="0" indent="0" algn="ctr">
              <a:spcBef>
                <a:spcPts val="500"/>
              </a:spcBef>
              <a:buSzTx/>
              <a:buNone/>
              <a:defRPr sz="2400"/>
            </a:lvl1pPr>
            <a:lvl2pPr marL="0" indent="457200" algn="ctr">
              <a:spcBef>
                <a:spcPts val="500"/>
              </a:spcBef>
              <a:buSzTx/>
              <a:buNone/>
              <a:defRPr sz="2400"/>
            </a:lvl2pPr>
            <a:lvl3pPr marL="0" indent="914400" algn="ctr">
              <a:spcBef>
                <a:spcPts val="500"/>
              </a:spcBef>
              <a:buSzTx/>
              <a:buNone/>
              <a:defRPr sz="2400"/>
            </a:lvl3pPr>
            <a:lvl4pPr marL="0" indent="1371600" algn="ctr">
              <a:spcBef>
                <a:spcPts val="500"/>
              </a:spcBef>
              <a:buSzTx/>
              <a:buNone/>
              <a:defRPr sz="2400"/>
            </a:lvl4pPr>
            <a:lvl5pPr marL="0" indent="1828800" algn="ctr">
              <a:spcBef>
                <a:spcPts val="500"/>
              </a:spcBef>
              <a:buSzTx/>
              <a:buNone/>
              <a:defRPr sz="2400"/>
            </a:lvl5pPr>
          </a:lstStyle>
          <a:p>
            <a:r>
              <a:t>Body Level One</a:t>
            </a:r>
          </a:p>
          <a:p>
            <a:pPr lvl="1"/>
            <a:r>
              <a:t>Body Level Two</a:t>
            </a:r>
          </a:p>
          <a:p>
            <a:pPr lvl="2"/>
            <a:r>
              <a:t>Body Level Three</a:t>
            </a:r>
          </a:p>
          <a:p>
            <a:pPr lvl="3"/>
            <a:r>
              <a:t>Body Level Four</a:t>
            </a:r>
          </a:p>
          <a:p>
            <a:pPr lvl="4"/>
            <a:r>
              <a:t>Body Level Five</a:t>
            </a:r>
          </a:p>
        </p:txBody>
      </p:sp>
      <p:pic>
        <p:nvPicPr>
          <p:cNvPr id="21" name="Picture 8" descr="Picture 8"/>
          <p:cNvPicPr>
            <a:picLocks noChangeAspect="1"/>
          </p:cNvPicPr>
          <p:nvPr/>
        </p:nvPicPr>
        <p:blipFill>
          <a:blip r:embed="rId3"/>
          <a:stretch>
            <a:fillRect/>
          </a:stretch>
        </p:blipFill>
        <p:spPr>
          <a:xfrm>
            <a:off x="2182034" y="4509198"/>
            <a:ext cx="7830108" cy="1171264"/>
          </a:xfrm>
          <a:prstGeom prst="rect">
            <a:avLst/>
          </a:prstGeom>
          <a:ln w="12700">
            <a:miter lim="400000"/>
          </a:ln>
        </p:spPr>
      </p:pic>
      <p:sp>
        <p:nvSpPr>
          <p:cNvPr id="22" name="Slide Number"/>
          <p:cNvSpPr txBox="1">
            <a:spLocks noGrp="1"/>
          </p:cNvSpPr>
          <p:nvPr>
            <p:ph type="sldNum" sz="quarter" idx="2"/>
          </p:nvPr>
        </p:nvSpPr>
        <p:spPr>
          <a:xfrm>
            <a:off x="5892800" y="6172200"/>
            <a:ext cx="2844800" cy="368301"/>
          </a:xfrm>
          <a:prstGeom prst="rect">
            <a:avLst/>
          </a:prstGeom>
        </p:spPr>
        <p:txBody>
          <a:bodyPr anchor="ctr"/>
          <a:lstStyle>
            <a:lvl1pPr algn="r">
              <a:defRPr sz="1200"/>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9"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0" name="Title Text"/>
          <p:cNvSpPr txBox="1">
            <a:spLocks noGrp="1"/>
          </p:cNvSpPr>
          <p:nvPr>
            <p:ph type="title"/>
          </p:nvPr>
        </p:nvSpPr>
        <p:spPr>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38" name="Rectangle 5"/>
          <p:cNvSpPr/>
          <p:nvPr/>
        </p:nvSpPr>
        <p:spPr>
          <a:xfrm>
            <a:off x="2946400" y="6077327"/>
            <a:ext cx="9245600" cy="780673"/>
          </a:xfrm>
          <a:prstGeom prst="rect">
            <a:avLst/>
          </a:prstGeom>
          <a:gradFill>
            <a:gsLst>
              <a:gs pos="1000">
                <a:srgbClr val="F0FFFB">
                  <a:alpha val="3000"/>
                </a:srgbClr>
              </a:gs>
              <a:gs pos="100000">
                <a:schemeClr val="accent3">
                  <a:lumOff val="44000"/>
                </a:schemeClr>
              </a:gs>
            </a:gsLst>
          </a:gradFill>
          <a:ln w="12700">
            <a:miter lim="400000"/>
          </a:ln>
        </p:spPr>
        <p:txBody>
          <a:bodyPr lIns="45719" rIns="45719" anchor="ctr"/>
          <a:lstStyle/>
          <a:p>
            <a:pPr algn="ctr">
              <a:defRPr>
                <a:solidFill>
                  <a:schemeClr val="accent3">
                    <a:lumOff val="44000"/>
                  </a:schemeClr>
                </a:solidFill>
              </a:defRPr>
            </a:pPr>
            <a:endParaRPr/>
          </a:p>
        </p:txBody>
      </p:sp>
      <p:sp>
        <p:nvSpPr>
          <p:cNvPr id="39" name="Straight Connector 11"/>
          <p:cNvSpPr/>
          <p:nvPr/>
        </p:nvSpPr>
        <p:spPr>
          <a:xfrm>
            <a:off x="0" y="6438057"/>
            <a:ext cx="9843328" cy="1"/>
          </a:xfrm>
          <a:prstGeom prst="line">
            <a:avLst/>
          </a:prstGeom>
          <a:ln w="63500">
            <a:solidFill>
              <a:srgbClr val="1E007F"/>
            </a:solidFill>
          </a:ln>
        </p:spPr>
        <p:txBody>
          <a:bodyPr lIns="45719" rIns="45719"/>
          <a:lstStyle/>
          <a:p>
            <a:endParaRPr/>
          </a:p>
        </p:txBody>
      </p:sp>
      <p:pic>
        <p:nvPicPr>
          <p:cNvPr id="40" name="Picture 13" descr="Picture 13"/>
          <p:cNvPicPr>
            <a:picLocks noChangeAspect="1"/>
          </p:cNvPicPr>
          <p:nvPr/>
        </p:nvPicPr>
        <p:blipFill>
          <a:blip r:embed="rId2"/>
          <a:srcRect l="400" t="17652" r="446" b="21959"/>
          <a:stretch>
            <a:fillRect/>
          </a:stretch>
        </p:blipFill>
        <p:spPr>
          <a:xfrm>
            <a:off x="-1" y="-1"/>
            <a:ext cx="12192001" cy="1268463"/>
          </a:xfrm>
          <a:prstGeom prst="rect">
            <a:avLst/>
          </a:prstGeom>
          <a:ln w="12700">
            <a:miter lim="400000"/>
          </a:ln>
        </p:spPr>
      </p:pic>
      <p:sp>
        <p:nvSpPr>
          <p:cNvPr id="41" name="Rectangle 14"/>
          <p:cNvSpPr/>
          <p:nvPr/>
        </p:nvSpPr>
        <p:spPr>
          <a:xfrm>
            <a:off x="838200" y="127012"/>
            <a:ext cx="10515600" cy="951883"/>
          </a:xfrm>
          <a:prstGeom prst="rect">
            <a:avLst/>
          </a:prstGeom>
          <a:solidFill>
            <a:schemeClr val="accent3">
              <a:lumOff val="44000"/>
              <a:alpha val="67000"/>
            </a:schemeClr>
          </a:solidFill>
          <a:ln w="12700">
            <a:miter lim="400000"/>
          </a:ln>
        </p:spPr>
        <p:txBody>
          <a:bodyPr lIns="45719" rIns="45719" anchor="ctr"/>
          <a:lstStyle/>
          <a:p>
            <a:pPr algn="ctr">
              <a:defRPr>
                <a:solidFill>
                  <a:schemeClr val="accent3">
                    <a:lumOff val="44000"/>
                  </a:schemeClr>
                </a:solidFill>
              </a:defRPr>
            </a:pPr>
            <a:endParaRPr/>
          </a:p>
        </p:txBody>
      </p:sp>
      <p:sp>
        <p:nvSpPr>
          <p:cNvPr id="42" name="Title Text"/>
          <p:cNvSpPr txBox="1">
            <a:spLocks noGrp="1"/>
          </p:cNvSpPr>
          <p:nvPr>
            <p:ph type="title"/>
          </p:nvPr>
        </p:nvSpPr>
        <p:spPr>
          <a:prstGeom prst="rect">
            <a:avLst/>
          </a:prstGeom>
        </p:spPr>
        <p:txBody>
          <a:bodyPr/>
          <a:lstStyle/>
          <a:p>
            <a:r>
              <a:t>Title Text</a:t>
            </a:r>
          </a:p>
        </p:txBody>
      </p:sp>
      <p:pic>
        <p:nvPicPr>
          <p:cNvPr id="43" name="Picture 2" descr="Picture 2"/>
          <p:cNvPicPr>
            <a:picLocks noChangeAspect="1"/>
          </p:cNvPicPr>
          <p:nvPr/>
        </p:nvPicPr>
        <p:blipFill>
          <a:blip r:embed="rId3"/>
          <a:srcRect r="82299"/>
          <a:stretch>
            <a:fillRect/>
          </a:stretch>
        </p:blipFill>
        <p:spPr>
          <a:xfrm>
            <a:off x="11062947" y="5998135"/>
            <a:ext cx="1031288" cy="916304"/>
          </a:xfrm>
          <a:prstGeom prst="rect">
            <a:avLst/>
          </a:prstGeom>
          <a:ln w="12700">
            <a:miter lim="400000"/>
          </a:ln>
        </p:spPr>
      </p:pic>
      <p:pic>
        <p:nvPicPr>
          <p:cNvPr id="44" name="Picture 12" descr="Picture 12"/>
          <p:cNvPicPr>
            <a:picLocks noChangeAspect="1"/>
          </p:cNvPicPr>
          <p:nvPr/>
        </p:nvPicPr>
        <p:blipFill>
          <a:blip r:embed="rId4"/>
          <a:stretch>
            <a:fillRect/>
          </a:stretch>
        </p:blipFill>
        <p:spPr>
          <a:xfrm>
            <a:off x="7465985" y="6195603"/>
            <a:ext cx="3513834" cy="525617"/>
          </a:xfrm>
          <a:prstGeom prst="rect">
            <a:avLst/>
          </a:prstGeom>
          <a:ln w="12700">
            <a:miter lim="400000"/>
          </a:ln>
        </p:spPr>
      </p:pic>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52" name="Rectangle 4"/>
          <p:cNvSpPr/>
          <p:nvPr/>
        </p:nvSpPr>
        <p:spPr>
          <a:xfrm>
            <a:off x="2946400" y="6077327"/>
            <a:ext cx="9245600" cy="780673"/>
          </a:xfrm>
          <a:prstGeom prst="rect">
            <a:avLst/>
          </a:prstGeom>
          <a:gradFill>
            <a:gsLst>
              <a:gs pos="1000">
                <a:srgbClr val="F0FFFB">
                  <a:alpha val="3000"/>
                </a:srgbClr>
              </a:gs>
              <a:gs pos="100000">
                <a:schemeClr val="accent3">
                  <a:lumOff val="44000"/>
                </a:schemeClr>
              </a:gs>
            </a:gsLst>
          </a:gradFill>
          <a:ln w="12700">
            <a:miter lim="400000"/>
          </a:ln>
        </p:spPr>
        <p:txBody>
          <a:bodyPr lIns="45719" rIns="45719" anchor="ctr"/>
          <a:lstStyle/>
          <a:p>
            <a:pPr algn="ctr">
              <a:defRPr>
                <a:solidFill>
                  <a:schemeClr val="accent3">
                    <a:lumOff val="44000"/>
                  </a:schemeClr>
                </a:solidFill>
              </a:defRPr>
            </a:pPr>
            <a:endParaRPr/>
          </a:p>
        </p:txBody>
      </p:sp>
      <p:sp>
        <p:nvSpPr>
          <p:cNvPr id="53" name="Straight Connector 9"/>
          <p:cNvSpPr/>
          <p:nvPr/>
        </p:nvSpPr>
        <p:spPr>
          <a:xfrm>
            <a:off x="0" y="6438057"/>
            <a:ext cx="9843328" cy="1"/>
          </a:xfrm>
          <a:prstGeom prst="line">
            <a:avLst/>
          </a:prstGeom>
          <a:ln w="63500">
            <a:solidFill>
              <a:srgbClr val="1E007F"/>
            </a:solidFill>
          </a:ln>
        </p:spPr>
        <p:txBody>
          <a:bodyPr lIns="45719" rIns="45719"/>
          <a:lstStyle/>
          <a:p>
            <a:endParaRPr/>
          </a:p>
        </p:txBody>
      </p:sp>
      <p:pic>
        <p:nvPicPr>
          <p:cNvPr id="54" name="Picture 2" descr="Picture 2"/>
          <p:cNvPicPr>
            <a:picLocks noChangeAspect="1"/>
          </p:cNvPicPr>
          <p:nvPr/>
        </p:nvPicPr>
        <p:blipFill>
          <a:blip r:embed="rId2"/>
          <a:srcRect r="82299"/>
          <a:stretch>
            <a:fillRect/>
          </a:stretch>
        </p:blipFill>
        <p:spPr>
          <a:xfrm>
            <a:off x="11062947" y="5998135"/>
            <a:ext cx="1031288" cy="916304"/>
          </a:xfrm>
          <a:prstGeom prst="rect">
            <a:avLst/>
          </a:prstGeom>
          <a:ln w="12700">
            <a:miter lim="400000"/>
          </a:ln>
        </p:spPr>
      </p:pic>
      <p:pic>
        <p:nvPicPr>
          <p:cNvPr id="55" name="Picture 8" descr="Picture 8"/>
          <p:cNvPicPr>
            <a:picLocks noChangeAspect="1"/>
          </p:cNvPicPr>
          <p:nvPr/>
        </p:nvPicPr>
        <p:blipFill>
          <a:blip r:embed="rId3"/>
          <a:stretch>
            <a:fillRect/>
          </a:stretch>
        </p:blipFill>
        <p:spPr>
          <a:xfrm>
            <a:off x="7465985" y="6195603"/>
            <a:ext cx="3513834" cy="525617"/>
          </a:xfrm>
          <a:prstGeom prst="rect">
            <a:avLst/>
          </a:prstGeom>
          <a:ln w="12700">
            <a:miter lim="400000"/>
          </a:ln>
        </p:spPr>
      </p:pic>
      <p:sp>
        <p:nvSpPr>
          <p:cNvPr id="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914400" y="1600200"/>
            <a:ext cx="10363200" cy="4495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3" name="Rectangle 6"/>
          <p:cNvSpPr/>
          <p:nvPr/>
        </p:nvSpPr>
        <p:spPr>
          <a:xfrm>
            <a:off x="2946400" y="6077327"/>
            <a:ext cx="9245600" cy="780673"/>
          </a:xfrm>
          <a:prstGeom prst="rect">
            <a:avLst/>
          </a:prstGeom>
          <a:gradFill>
            <a:gsLst>
              <a:gs pos="1000">
                <a:srgbClr val="F0FFFB">
                  <a:alpha val="3000"/>
                </a:srgbClr>
              </a:gs>
              <a:gs pos="100000">
                <a:schemeClr val="accent3">
                  <a:lumOff val="44000"/>
                </a:schemeClr>
              </a:gs>
            </a:gsLst>
          </a:gradFill>
          <a:ln w="12700">
            <a:miter lim="400000"/>
          </a:ln>
        </p:spPr>
        <p:txBody>
          <a:bodyPr lIns="45719" rIns="45719" anchor="ctr"/>
          <a:lstStyle/>
          <a:p>
            <a:pPr algn="ctr">
              <a:defRPr>
                <a:solidFill>
                  <a:schemeClr val="accent3">
                    <a:lumOff val="44000"/>
                  </a:schemeClr>
                </a:solidFill>
              </a:defRPr>
            </a:pPr>
            <a:endParaRPr/>
          </a:p>
        </p:txBody>
      </p:sp>
      <p:sp>
        <p:nvSpPr>
          <p:cNvPr id="4" name="Straight Connector 12"/>
          <p:cNvSpPr/>
          <p:nvPr/>
        </p:nvSpPr>
        <p:spPr>
          <a:xfrm>
            <a:off x="0" y="6438057"/>
            <a:ext cx="9843328" cy="1"/>
          </a:xfrm>
          <a:prstGeom prst="line">
            <a:avLst/>
          </a:prstGeom>
          <a:ln w="63500">
            <a:solidFill>
              <a:srgbClr val="1E007F"/>
            </a:solidFill>
          </a:ln>
        </p:spPr>
        <p:txBody>
          <a:bodyPr lIns="45719" rIns="45719"/>
          <a:lstStyle/>
          <a:p>
            <a:endParaRPr/>
          </a:p>
        </p:txBody>
      </p:sp>
      <p:pic>
        <p:nvPicPr>
          <p:cNvPr id="5" name="Picture 14" descr="Picture 14"/>
          <p:cNvPicPr>
            <a:picLocks noChangeAspect="1"/>
          </p:cNvPicPr>
          <p:nvPr/>
        </p:nvPicPr>
        <p:blipFill>
          <a:blip r:embed="rId6"/>
          <a:srcRect l="400" t="17652" r="446" b="21959"/>
          <a:stretch>
            <a:fillRect/>
          </a:stretch>
        </p:blipFill>
        <p:spPr>
          <a:xfrm>
            <a:off x="-1" y="-1"/>
            <a:ext cx="12192001" cy="1268463"/>
          </a:xfrm>
          <a:prstGeom prst="rect">
            <a:avLst/>
          </a:prstGeom>
          <a:ln w="12700">
            <a:miter lim="400000"/>
          </a:ln>
        </p:spPr>
      </p:pic>
      <p:sp>
        <p:nvSpPr>
          <p:cNvPr id="6" name="Rectangle 15"/>
          <p:cNvSpPr/>
          <p:nvPr/>
        </p:nvSpPr>
        <p:spPr>
          <a:xfrm>
            <a:off x="838200" y="127012"/>
            <a:ext cx="10515600" cy="951883"/>
          </a:xfrm>
          <a:prstGeom prst="rect">
            <a:avLst/>
          </a:prstGeom>
          <a:solidFill>
            <a:schemeClr val="accent3">
              <a:lumOff val="44000"/>
              <a:alpha val="67000"/>
            </a:schemeClr>
          </a:solidFill>
          <a:ln w="12700">
            <a:miter lim="400000"/>
          </a:ln>
        </p:spPr>
        <p:txBody>
          <a:bodyPr lIns="45719" rIns="45719" anchor="ctr"/>
          <a:lstStyle/>
          <a:p>
            <a:pPr algn="ctr">
              <a:defRPr>
                <a:solidFill>
                  <a:schemeClr val="accent3">
                    <a:lumOff val="44000"/>
                  </a:schemeClr>
                </a:solidFill>
              </a:defRPr>
            </a:pPr>
            <a:endParaRPr/>
          </a:p>
        </p:txBody>
      </p:sp>
      <p:sp>
        <p:nvSpPr>
          <p:cNvPr id="7" name="Title Text"/>
          <p:cNvSpPr txBox="1">
            <a:spLocks noGrp="1"/>
          </p:cNvSpPr>
          <p:nvPr>
            <p:ph type="title"/>
          </p:nvPr>
        </p:nvSpPr>
        <p:spPr>
          <a:xfrm>
            <a:off x="821870" y="195940"/>
            <a:ext cx="10515601" cy="8829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Title Text</a:t>
            </a:r>
          </a:p>
        </p:txBody>
      </p:sp>
      <p:pic>
        <p:nvPicPr>
          <p:cNvPr id="8" name="Picture 2" descr="Picture 2"/>
          <p:cNvPicPr>
            <a:picLocks noChangeAspect="1"/>
          </p:cNvPicPr>
          <p:nvPr/>
        </p:nvPicPr>
        <p:blipFill>
          <a:blip r:embed="rId7"/>
          <a:srcRect r="82299"/>
          <a:stretch>
            <a:fillRect/>
          </a:stretch>
        </p:blipFill>
        <p:spPr>
          <a:xfrm>
            <a:off x="11062947" y="5998135"/>
            <a:ext cx="1031288" cy="916304"/>
          </a:xfrm>
          <a:prstGeom prst="rect">
            <a:avLst/>
          </a:prstGeom>
          <a:ln w="12700">
            <a:miter lim="400000"/>
          </a:ln>
        </p:spPr>
      </p:pic>
      <p:pic>
        <p:nvPicPr>
          <p:cNvPr id="9" name="Picture 13" descr="Picture 13"/>
          <p:cNvPicPr>
            <a:picLocks noChangeAspect="1"/>
          </p:cNvPicPr>
          <p:nvPr/>
        </p:nvPicPr>
        <p:blipFill>
          <a:blip r:embed="rId8"/>
          <a:stretch>
            <a:fillRect/>
          </a:stretch>
        </p:blipFill>
        <p:spPr>
          <a:xfrm>
            <a:off x="7465985" y="6195603"/>
            <a:ext cx="3513834" cy="525617"/>
          </a:xfrm>
          <a:prstGeom prst="rect">
            <a:avLst/>
          </a:prstGeom>
          <a:ln w="12700">
            <a:miter lim="400000"/>
          </a:ln>
        </p:spPr>
      </p:pic>
      <p:sp>
        <p:nvSpPr>
          <p:cNvPr id="10" name="Slide Number"/>
          <p:cNvSpPr txBox="1">
            <a:spLocks noGrp="1"/>
          </p:cNvSpPr>
          <p:nvPr>
            <p:ph type="sldNum" sz="quarter" idx="2"/>
          </p:nvPr>
        </p:nvSpPr>
        <p:spPr>
          <a:xfrm>
            <a:off x="8737600" y="6248400"/>
            <a:ext cx="332740" cy="348429"/>
          </a:xfrm>
          <a:prstGeom prst="rect">
            <a:avLst/>
          </a:prstGeom>
          <a:ln w="12700">
            <a:miter lim="400000"/>
          </a:ln>
        </p:spPr>
        <p:txBody>
          <a:bodyPr wrap="none" lIns="45719" rIns="45719">
            <a:spAutoFit/>
          </a:body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med"/>
  <p:txStyles>
    <p:titleStyle>
      <a:lvl1pPr marL="0" marR="0" indent="0" algn="ctr" defTabSz="914400" rtl="0" latinLnBrk="0">
        <a:lnSpc>
          <a:spcPct val="100000"/>
        </a:lnSpc>
        <a:spcBef>
          <a:spcPts val="0"/>
        </a:spcBef>
        <a:spcAft>
          <a:spcPts val="0"/>
        </a:spcAft>
        <a:buClrTx/>
        <a:buSzTx/>
        <a:buFontTx/>
        <a:buNone/>
        <a:tabLst/>
        <a:defRPr sz="4400" b="1" i="0" u="none" strike="noStrike" cap="none" spc="0" baseline="0">
          <a:ln>
            <a:noFill/>
          </a:ln>
          <a:solidFill>
            <a:srgbClr val="1E007F"/>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4400" b="1" i="0" u="none" strike="noStrike" cap="none" spc="0" baseline="0">
          <a:ln>
            <a:noFill/>
          </a:ln>
          <a:solidFill>
            <a:srgbClr val="1E007F"/>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4400" b="1" i="0" u="none" strike="noStrike" cap="none" spc="0" baseline="0">
          <a:ln>
            <a:noFill/>
          </a:ln>
          <a:solidFill>
            <a:srgbClr val="1E007F"/>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4400" b="1" i="0" u="none" strike="noStrike" cap="none" spc="0" baseline="0">
          <a:ln>
            <a:noFill/>
          </a:ln>
          <a:solidFill>
            <a:srgbClr val="1E007F"/>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4400" b="1" i="0" u="none" strike="noStrike" cap="none" spc="0" baseline="0">
          <a:ln>
            <a:noFill/>
          </a:ln>
          <a:solidFill>
            <a:srgbClr val="1E007F"/>
          </a:solidFill>
          <a:uFillTx/>
          <a:latin typeface="Arial"/>
          <a:ea typeface="Arial"/>
          <a:cs typeface="Arial"/>
          <a:sym typeface="Arial"/>
        </a:defRPr>
      </a:lvl5pPr>
      <a:lvl6pPr marL="0" marR="0" indent="457200" algn="ctr" defTabSz="914400" rtl="0" latinLnBrk="0">
        <a:lnSpc>
          <a:spcPct val="100000"/>
        </a:lnSpc>
        <a:spcBef>
          <a:spcPts val="0"/>
        </a:spcBef>
        <a:spcAft>
          <a:spcPts val="0"/>
        </a:spcAft>
        <a:buClrTx/>
        <a:buSzTx/>
        <a:buFontTx/>
        <a:buNone/>
        <a:tabLst/>
        <a:defRPr sz="4400" b="1" i="0" u="none" strike="noStrike" cap="none" spc="0" baseline="0">
          <a:ln>
            <a:noFill/>
          </a:ln>
          <a:solidFill>
            <a:srgbClr val="1E007F"/>
          </a:solidFill>
          <a:uFillTx/>
          <a:latin typeface="Arial"/>
          <a:ea typeface="Arial"/>
          <a:cs typeface="Arial"/>
          <a:sym typeface="Arial"/>
        </a:defRPr>
      </a:lvl6pPr>
      <a:lvl7pPr marL="0" marR="0" indent="914400" algn="ctr" defTabSz="914400" rtl="0" latinLnBrk="0">
        <a:lnSpc>
          <a:spcPct val="100000"/>
        </a:lnSpc>
        <a:spcBef>
          <a:spcPts val="0"/>
        </a:spcBef>
        <a:spcAft>
          <a:spcPts val="0"/>
        </a:spcAft>
        <a:buClrTx/>
        <a:buSzTx/>
        <a:buFontTx/>
        <a:buNone/>
        <a:tabLst/>
        <a:defRPr sz="4400" b="1" i="0" u="none" strike="noStrike" cap="none" spc="0" baseline="0">
          <a:ln>
            <a:noFill/>
          </a:ln>
          <a:solidFill>
            <a:srgbClr val="1E007F"/>
          </a:solidFill>
          <a:uFillTx/>
          <a:latin typeface="Arial"/>
          <a:ea typeface="Arial"/>
          <a:cs typeface="Arial"/>
          <a:sym typeface="Arial"/>
        </a:defRPr>
      </a:lvl7pPr>
      <a:lvl8pPr marL="0" marR="0" indent="1371600" algn="ctr" defTabSz="914400" rtl="0" latinLnBrk="0">
        <a:lnSpc>
          <a:spcPct val="100000"/>
        </a:lnSpc>
        <a:spcBef>
          <a:spcPts val="0"/>
        </a:spcBef>
        <a:spcAft>
          <a:spcPts val="0"/>
        </a:spcAft>
        <a:buClrTx/>
        <a:buSzTx/>
        <a:buFontTx/>
        <a:buNone/>
        <a:tabLst/>
        <a:defRPr sz="4400" b="1" i="0" u="none" strike="noStrike" cap="none" spc="0" baseline="0">
          <a:ln>
            <a:noFill/>
          </a:ln>
          <a:solidFill>
            <a:srgbClr val="1E007F"/>
          </a:solidFill>
          <a:uFillTx/>
          <a:latin typeface="Arial"/>
          <a:ea typeface="Arial"/>
          <a:cs typeface="Arial"/>
          <a:sym typeface="Arial"/>
        </a:defRPr>
      </a:lvl8pPr>
      <a:lvl9pPr marL="0" marR="0" indent="1828800" algn="ctr" defTabSz="914400" rtl="0" latinLnBrk="0">
        <a:lnSpc>
          <a:spcPct val="100000"/>
        </a:lnSpc>
        <a:spcBef>
          <a:spcPts val="0"/>
        </a:spcBef>
        <a:spcAft>
          <a:spcPts val="0"/>
        </a:spcAft>
        <a:buClrTx/>
        <a:buSzTx/>
        <a:buFontTx/>
        <a:buNone/>
        <a:tabLst/>
        <a:defRPr sz="4400" b="1" i="0" u="none" strike="noStrike" cap="none" spc="0" baseline="0">
          <a:ln>
            <a:noFill/>
          </a:ln>
          <a:solidFill>
            <a:srgbClr val="1E007F"/>
          </a:solidFill>
          <a:uFillTx/>
          <a:latin typeface="Arial"/>
          <a:ea typeface="Arial"/>
          <a:cs typeface="Arial"/>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4pPr>
      <a:lvl5pPr marL="21945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5pPr>
      <a:lvl6pPr marL="26517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6pPr>
      <a:lvl7pPr marL="31089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7pPr>
      <a:lvl8pPr marL="3566159" marR="0" indent="-365759"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8pPr>
      <a:lvl9pPr marL="4023359" marR="0" indent="-365759"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Times New Roman"/>
        </a:defRPr>
      </a:lvl1pPr>
      <a:lvl2pPr marL="0" marR="0" indent="4572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Times New Roman"/>
        </a:defRPr>
      </a:lvl2pPr>
      <a:lvl3pPr marL="0" marR="0" indent="9144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Times New Roman"/>
        </a:defRPr>
      </a:lvl3pPr>
      <a:lvl4pPr marL="0" marR="0" indent="13716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Times New Roman"/>
        </a:defRPr>
      </a:lvl4pPr>
      <a:lvl5pPr marL="0" marR="0" indent="18288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Times New Roman"/>
        </a:defRPr>
      </a:lvl5pPr>
      <a:lvl6pPr marL="0" marR="0" indent="22860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Times New Roman"/>
        </a:defRPr>
      </a:lvl6pPr>
      <a:lvl7pPr marL="0" marR="0" indent="27432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Times New Roman"/>
        </a:defRPr>
      </a:lvl7pPr>
      <a:lvl8pPr marL="0" marR="0" indent="32004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Times New Roman"/>
        </a:defRPr>
      </a:lvl8pPr>
      <a:lvl9pPr marL="0" marR="0" indent="3657600" algn="l" defTabSz="9144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Times New Roman"/>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5.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5.pn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6.jpe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2.xml"/></Relationships>
</file>

<file path=ppt/slides/_rels/slide22.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2.xml"/><Relationship Id="rId7" Type="http://schemas.openxmlformats.org/officeDocument/2006/relationships/image" Target="../media/image22.jpe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26.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5.png"/><Relationship Id="rId4" Type="http://schemas.openxmlformats.org/officeDocument/2006/relationships/notesSlide" Target="../notesSlides/notesSlide3.xml"/><Relationship Id="rId9"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32.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5.png"/><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5.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3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37.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5.png"/><Relationship Id="rId5" Type="http://schemas.openxmlformats.org/officeDocument/2006/relationships/image" Target="../media/image39.jpe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slideLayout" Target="../slideLayouts/slideLayout2.xml"/><Relationship Id="rId7" Type="http://schemas.openxmlformats.org/officeDocument/2006/relationships/image" Target="../media/image42.jpe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notesSlide" Target="../notesSlides/notesSlide6.xml"/><Relationship Id="rId9"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xml"/><Relationship Id="rId4" Type="http://schemas.openxmlformats.org/officeDocument/2006/relationships/image" Target="../media/image51.jpeg"/></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image" Target="../media/image7.bmp"/></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itle 1"/>
          <p:cNvSpPr txBox="1">
            <a:spLocks noGrp="1"/>
          </p:cNvSpPr>
          <p:nvPr>
            <p:ph type="ctrTitle"/>
          </p:nvPr>
        </p:nvSpPr>
        <p:spPr>
          <a:xfrm>
            <a:off x="1524000" y="1120775"/>
            <a:ext cx="9144000" cy="1470025"/>
          </a:xfrm>
          <a:prstGeom prst="rect">
            <a:avLst/>
          </a:prstGeom>
        </p:spPr>
        <p:txBody>
          <a:bodyPr/>
          <a:lstStyle/>
          <a:p>
            <a:r>
              <a:t>Explosives 101</a:t>
            </a:r>
          </a:p>
        </p:txBody>
      </p:sp>
      <p:sp>
        <p:nvSpPr>
          <p:cNvPr id="66" name="Subtitle 2"/>
          <p:cNvSpPr txBox="1">
            <a:spLocks noGrp="1"/>
          </p:cNvSpPr>
          <p:nvPr>
            <p:ph type="subTitle" sz="quarter" idx="1"/>
          </p:nvPr>
        </p:nvSpPr>
        <p:spPr>
          <a:xfrm>
            <a:off x="1524000" y="3327717"/>
            <a:ext cx="9144000" cy="1655762"/>
          </a:xfrm>
          <a:prstGeom prst="rect">
            <a:avLst/>
          </a:prstGeom>
        </p:spPr>
        <p:txBody>
          <a:bodyPr/>
          <a:lstStyle/>
          <a:p>
            <a:r>
              <a:t>Dr. Vilem Petr</a:t>
            </a:r>
          </a:p>
        </p:txBody>
      </p:sp>
      <p:pic>
        <p:nvPicPr>
          <p:cNvPr id="2" name="New Recording 8" descr="New Recording 8">
            <a:hlinkClick r:id="" action="ppaction://media"/>
            <a:extLst>
              <a:ext uri="{FF2B5EF4-FFF2-40B4-BE49-F238E27FC236}">
                <a16:creationId xmlns:a16="http://schemas.microsoft.com/office/drawing/2014/main" id="{72801D95-4545-DD49-B5B4-E086737BE2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6430869"/>
            <a:ext cx="427131" cy="427131"/>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Picture 3" descr="Picture 3"/>
          <p:cNvPicPr>
            <a:picLocks noChangeAspect="1"/>
          </p:cNvPicPr>
          <p:nvPr/>
        </p:nvPicPr>
        <p:blipFill>
          <a:blip r:embed="rId4"/>
          <a:srcRect l="3539"/>
          <a:stretch>
            <a:fillRect/>
          </a:stretch>
        </p:blipFill>
        <p:spPr>
          <a:xfrm>
            <a:off x="1393371" y="206828"/>
            <a:ext cx="9144000" cy="5943600"/>
          </a:xfrm>
          <a:prstGeom prst="rect">
            <a:avLst/>
          </a:prstGeom>
          <a:ln w="12700">
            <a:miter lim="400000"/>
          </a:ln>
        </p:spPr>
      </p:pic>
      <p:pic>
        <p:nvPicPr>
          <p:cNvPr id="2" name="New Recording 19" descr="New Recording 19">
            <a:hlinkClick r:id="" action="ppaction://media"/>
            <a:extLst>
              <a:ext uri="{FF2B5EF4-FFF2-40B4-BE49-F238E27FC236}">
                <a16:creationId xmlns:a16="http://schemas.microsoft.com/office/drawing/2014/main" id="{6B46B119-0018-2C47-A0B3-1C3544F9968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6350"/>
            <a:ext cx="488269" cy="488269"/>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2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Rectangle 3"/>
          <p:cNvSpPr txBox="1">
            <a:spLocks noGrp="1"/>
          </p:cNvSpPr>
          <p:nvPr>
            <p:ph type="body" idx="1"/>
          </p:nvPr>
        </p:nvSpPr>
        <p:spPr>
          <a:xfrm>
            <a:off x="821870" y="1600200"/>
            <a:ext cx="10515601" cy="4114800"/>
          </a:xfrm>
          <a:prstGeom prst="rect">
            <a:avLst/>
          </a:prstGeom>
        </p:spPr>
        <p:txBody>
          <a:bodyPr lIns="44450" tIns="44450" rIns="44450" bIns="44450"/>
          <a:lstStyle/>
          <a:p>
            <a:pPr>
              <a:defRPr b="1">
                <a:solidFill>
                  <a:srgbClr val="0000FF"/>
                </a:solidFill>
              </a:defRPr>
            </a:pPr>
            <a:r>
              <a:rPr dirty="0">
                <a:solidFill>
                  <a:srgbClr val="000090"/>
                </a:solidFill>
              </a:rPr>
              <a:t>Sensitiveness</a:t>
            </a:r>
            <a:r>
              <a:rPr sz="2400" b="0" dirty="0">
                <a:solidFill>
                  <a:srgbClr val="000000"/>
                </a:solidFill>
              </a:rPr>
              <a:t> - A measure of an explosive's cartridge-to-cartridge propagating ability under certain test conditions. It is expressed as the distance through air at which a primed half-cartridge (donor) will detonate an unprimed half-cartridge (receptor).</a:t>
            </a:r>
            <a:endParaRPr lang="en-US" sz="2400" dirty="0"/>
          </a:p>
          <a:p>
            <a:pPr>
              <a:defRPr b="1">
                <a:solidFill>
                  <a:srgbClr val="0000FF"/>
                </a:solidFill>
              </a:defRPr>
            </a:pPr>
            <a:r>
              <a:rPr lang="en-US" dirty="0">
                <a:solidFill>
                  <a:srgbClr val="000090"/>
                </a:solidFill>
              </a:rPr>
              <a:t>Sensitivity</a:t>
            </a:r>
            <a:r>
              <a:rPr lang="en-US" sz="2800" b="0" dirty="0">
                <a:solidFill>
                  <a:srgbClr val="000000"/>
                </a:solidFill>
              </a:rPr>
              <a:t> - </a:t>
            </a:r>
            <a:r>
              <a:rPr lang="en-US" sz="2400" b="0" dirty="0">
                <a:solidFill>
                  <a:srgbClr val="000000"/>
                </a:solidFill>
              </a:rPr>
              <a:t>A physical characteristic of an explosive material classifying its ability to be initiated upon receiving an external impulse such as impact, shock, flame, friction or other influence which can cause explosive decomposition.</a:t>
            </a:r>
          </a:p>
        </p:txBody>
      </p:sp>
      <p:sp>
        <p:nvSpPr>
          <p:cNvPr id="139" name="Title 2"/>
          <p:cNvSpPr txBox="1">
            <a:spLocks noGrp="1"/>
          </p:cNvSpPr>
          <p:nvPr>
            <p:ph type="title"/>
          </p:nvPr>
        </p:nvSpPr>
        <p:spPr>
          <a:xfrm>
            <a:off x="821870" y="195939"/>
            <a:ext cx="10515601" cy="882957"/>
          </a:xfrm>
          <a:prstGeom prst="rect">
            <a:avLst/>
          </a:prstGeom>
        </p:spPr>
        <p:txBody>
          <a:bodyPr/>
          <a:lstStyle/>
          <a:p>
            <a:r>
              <a:t>Definitions</a:t>
            </a:r>
          </a:p>
        </p:txBody>
      </p:sp>
      <p:pic>
        <p:nvPicPr>
          <p:cNvPr id="2" name="New Recording 20" descr="New Recording 20">
            <a:hlinkClick r:id="" action="ppaction://media"/>
            <a:extLst>
              <a:ext uri="{FF2B5EF4-FFF2-40B4-BE49-F238E27FC236}">
                <a16:creationId xmlns:a16="http://schemas.microsoft.com/office/drawing/2014/main" id="{9E0362E6-E9F4-7E4A-993C-38EC9245FE1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437708"/>
            <a:ext cx="324983" cy="324983"/>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Rectangle 2"/>
          <p:cNvSpPr txBox="1">
            <a:spLocks noGrp="1"/>
          </p:cNvSpPr>
          <p:nvPr>
            <p:ph type="title"/>
          </p:nvPr>
        </p:nvSpPr>
        <p:spPr>
          <a:xfrm>
            <a:off x="1521177" y="152400"/>
            <a:ext cx="9146824" cy="896938"/>
          </a:xfrm>
          <a:prstGeom prst="rect">
            <a:avLst/>
          </a:prstGeom>
        </p:spPr>
        <p:txBody>
          <a:bodyPr lIns="44450" tIns="44450" rIns="44450" bIns="44450" anchor="ctr"/>
          <a:lstStyle/>
          <a:p>
            <a:r>
              <a:t>Sensitiveness &amp; Sensitivity</a:t>
            </a:r>
            <a:r>
              <a:rPr>
                <a:effectLst>
                  <a:outerShdw blurRad="38100" dist="38100" dir="2700000" rotWithShape="0">
                    <a:schemeClr val="accent3">
                      <a:lumOff val="44000"/>
                    </a:schemeClr>
                  </a:outerShdw>
                </a:effectLst>
              </a:rPr>
              <a:t> </a:t>
            </a:r>
          </a:p>
        </p:txBody>
      </p:sp>
      <p:sp>
        <p:nvSpPr>
          <p:cNvPr id="143" name="Rectangle 4"/>
          <p:cNvSpPr/>
          <p:nvPr/>
        </p:nvSpPr>
        <p:spPr>
          <a:xfrm>
            <a:off x="3276600" y="1981200"/>
            <a:ext cx="825500" cy="4102100"/>
          </a:xfrm>
          <a:prstGeom prst="rect">
            <a:avLst/>
          </a:prstGeom>
          <a:ln w="12700">
            <a:solidFill>
              <a:srgbClr val="B2B2B2"/>
            </a:solidFill>
            <a:miter/>
          </a:ln>
        </p:spPr>
        <p:txBody>
          <a:bodyPr lIns="45719" rIns="45719" anchor="ctr"/>
          <a:lstStyle/>
          <a:p>
            <a:endParaRPr/>
          </a:p>
        </p:txBody>
      </p:sp>
      <p:sp>
        <p:nvSpPr>
          <p:cNvPr id="144" name="Rectangle 5"/>
          <p:cNvSpPr/>
          <p:nvPr/>
        </p:nvSpPr>
        <p:spPr>
          <a:xfrm>
            <a:off x="3581400" y="2819400"/>
            <a:ext cx="215900" cy="1511300"/>
          </a:xfrm>
          <a:prstGeom prst="rect">
            <a:avLst/>
          </a:prstGeom>
          <a:solidFill>
            <a:srgbClr val="000000"/>
          </a:solidFill>
          <a:ln w="12700">
            <a:solidFill>
              <a:srgbClr val="000000"/>
            </a:solidFill>
            <a:miter/>
          </a:ln>
        </p:spPr>
        <p:txBody>
          <a:bodyPr lIns="45719" rIns="45719" anchor="ctr"/>
          <a:lstStyle/>
          <a:p>
            <a:endParaRPr/>
          </a:p>
        </p:txBody>
      </p:sp>
      <p:sp>
        <p:nvSpPr>
          <p:cNvPr id="145" name="Rectangle 6"/>
          <p:cNvSpPr/>
          <p:nvPr/>
        </p:nvSpPr>
        <p:spPr>
          <a:xfrm>
            <a:off x="3581400" y="4800600"/>
            <a:ext cx="215900" cy="1282700"/>
          </a:xfrm>
          <a:prstGeom prst="rect">
            <a:avLst/>
          </a:prstGeom>
          <a:solidFill>
            <a:srgbClr val="000000"/>
          </a:solidFill>
          <a:ln w="12700">
            <a:solidFill>
              <a:srgbClr val="000000"/>
            </a:solidFill>
            <a:miter/>
          </a:ln>
        </p:spPr>
        <p:txBody>
          <a:bodyPr lIns="45719" rIns="45719" anchor="ctr"/>
          <a:lstStyle/>
          <a:p>
            <a:endParaRPr/>
          </a:p>
        </p:txBody>
      </p:sp>
      <p:sp>
        <p:nvSpPr>
          <p:cNvPr id="146" name="Rectangle 7"/>
          <p:cNvSpPr txBox="1"/>
          <p:nvPr/>
        </p:nvSpPr>
        <p:spPr>
          <a:xfrm>
            <a:off x="4468815" y="3249615"/>
            <a:ext cx="1231106" cy="6437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pPr algn="ctr"/>
            <a:r>
              <a:rPr dirty="0"/>
              <a:t>PRODUCT</a:t>
            </a:r>
            <a:endParaRPr lang="en-US" dirty="0"/>
          </a:p>
          <a:p>
            <a:pPr algn="ctr"/>
            <a:r>
              <a:rPr lang="en-US" dirty="0"/>
              <a:t>(Doner)</a:t>
            </a:r>
            <a:endParaRPr dirty="0"/>
          </a:p>
        </p:txBody>
      </p:sp>
      <p:sp>
        <p:nvSpPr>
          <p:cNvPr id="147" name="Rectangle 8"/>
          <p:cNvSpPr txBox="1"/>
          <p:nvPr/>
        </p:nvSpPr>
        <p:spPr>
          <a:xfrm>
            <a:off x="4468815" y="5230815"/>
            <a:ext cx="1231106" cy="6437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pPr algn="ctr"/>
            <a:r>
              <a:rPr dirty="0"/>
              <a:t>PRODUCT</a:t>
            </a:r>
            <a:endParaRPr lang="en-US" dirty="0"/>
          </a:p>
          <a:p>
            <a:pPr algn="ctr"/>
            <a:r>
              <a:rPr lang="en-US" dirty="0"/>
              <a:t>(Receptor)</a:t>
            </a:r>
            <a:endParaRPr dirty="0"/>
          </a:p>
        </p:txBody>
      </p:sp>
      <p:sp>
        <p:nvSpPr>
          <p:cNvPr id="148" name="Rectangle 9"/>
          <p:cNvSpPr txBox="1"/>
          <p:nvPr/>
        </p:nvSpPr>
        <p:spPr>
          <a:xfrm>
            <a:off x="4316412" y="4392615"/>
            <a:ext cx="584139" cy="345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t>GAP</a:t>
            </a:r>
          </a:p>
        </p:txBody>
      </p:sp>
      <p:sp>
        <p:nvSpPr>
          <p:cNvPr id="149" name="Rectangle 10"/>
          <p:cNvSpPr/>
          <p:nvPr/>
        </p:nvSpPr>
        <p:spPr>
          <a:xfrm>
            <a:off x="7550150" y="3206750"/>
            <a:ext cx="444500" cy="2273300"/>
          </a:xfrm>
          <a:prstGeom prst="rect">
            <a:avLst/>
          </a:prstGeom>
          <a:solidFill>
            <a:srgbClr val="000000"/>
          </a:solidFill>
          <a:ln w="12700">
            <a:solidFill>
              <a:srgbClr val="000000"/>
            </a:solidFill>
            <a:miter/>
          </a:ln>
        </p:spPr>
        <p:txBody>
          <a:bodyPr lIns="45719" rIns="45719" anchor="ctr"/>
          <a:lstStyle/>
          <a:p>
            <a:endParaRPr/>
          </a:p>
        </p:txBody>
      </p:sp>
      <p:sp>
        <p:nvSpPr>
          <p:cNvPr id="150" name="Line 11"/>
          <p:cNvSpPr/>
          <p:nvPr/>
        </p:nvSpPr>
        <p:spPr>
          <a:xfrm flipH="1">
            <a:off x="3721100" y="3498850"/>
            <a:ext cx="622300" cy="0"/>
          </a:xfrm>
          <a:prstGeom prst="line">
            <a:avLst/>
          </a:prstGeom>
          <a:ln w="12700">
            <a:solidFill>
              <a:srgbClr val="B2B2B2"/>
            </a:solidFill>
            <a:tailEnd type="triangle"/>
          </a:ln>
        </p:spPr>
        <p:txBody>
          <a:bodyPr lIns="45719" rIns="45719"/>
          <a:lstStyle/>
          <a:p>
            <a:endParaRPr/>
          </a:p>
        </p:txBody>
      </p:sp>
      <p:sp>
        <p:nvSpPr>
          <p:cNvPr id="151" name="Line 12"/>
          <p:cNvSpPr/>
          <p:nvPr/>
        </p:nvSpPr>
        <p:spPr>
          <a:xfrm flipH="1">
            <a:off x="3873500" y="5403850"/>
            <a:ext cx="546100" cy="0"/>
          </a:xfrm>
          <a:prstGeom prst="line">
            <a:avLst/>
          </a:prstGeom>
          <a:ln w="12700">
            <a:solidFill>
              <a:srgbClr val="B2B2B2"/>
            </a:solidFill>
            <a:tailEnd type="triangle"/>
          </a:ln>
        </p:spPr>
        <p:txBody>
          <a:bodyPr lIns="45719" rIns="45719"/>
          <a:lstStyle/>
          <a:p>
            <a:endParaRPr/>
          </a:p>
        </p:txBody>
      </p:sp>
      <p:sp>
        <p:nvSpPr>
          <p:cNvPr id="152" name="Line 13"/>
          <p:cNvSpPr/>
          <p:nvPr/>
        </p:nvSpPr>
        <p:spPr>
          <a:xfrm flipH="1">
            <a:off x="3721100" y="4641850"/>
            <a:ext cx="469900" cy="0"/>
          </a:xfrm>
          <a:prstGeom prst="line">
            <a:avLst/>
          </a:prstGeom>
          <a:ln w="12700">
            <a:solidFill>
              <a:srgbClr val="B2B2B2"/>
            </a:solidFill>
            <a:tailEnd type="triangle"/>
          </a:ln>
        </p:spPr>
        <p:txBody>
          <a:bodyPr lIns="45719" rIns="45719"/>
          <a:lstStyle/>
          <a:p>
            <a:endParaRPr/>
          </a:p>
        </p:txBody>
      </p:sp>
      <p:sp>
        <p:nvSpPr>
          <p:cNvPr id="153" name="Rectangle 14"/>
          <p:cNvSpPr/>
          <p:nvPr/>
        </p:nvSpPr>
        <p:spPr>
          <a:xfrm>
            <a:off x="7366000" y="2514600"/>
            <a:ext cx="88900" cy="368300"/>
          </a:xfrm>
          <a:prstGeom prst="rect">
            <a:avLst/>
          </a:prstGeom>
          <a:solidFill>
            <a:schemeClr val="accent1"/>
          </a:solidFill>
          <a:ln w="12700">
            <a:solidFill>
              <a:srgbClr val="000000"/>
            </a:solidFill>
            <a:miter/>
          </a:ln>
        </p:spPr>
        <p:txBody>
          <a:bodyPr lIns="45719" rIns="45719" anchor="ctr"/>
          <a:lstStyle/>
          <a:p>
            <a:endParaRPr/>
          </a:p>
        </p:txBody>
      </p:sp>
      <p:sp>
        <p:nvSpPr>
          <p:cNvPr id="154" name="Rectangle 15"/>
          <p:cNvSpPr/>
          <p:nvPr/>
        </p:nvSpPr>
        <p:spPr>
          <a:xfrm>
            <a:off x="7854950" y="2368550"/>
            <a:ext cx="292100" cy="520700"/>
          </a:xfrm>
          <a:prstGeom prst="rect">
            <a:avLst/>
          </a:prstGeom>
          <a:solidFill>
            <a:schemeClr val="accent1"/>
          </a:solidFill>
          <a:ln w="12700">
            <a:solidFill>
              <a:srgbClr val="000000"/>
            </a:solidFill>
            <a:miter/>
          </a:ln>
        </p:spPr>
        <p:txBody>
          <a:bodyPr lIns="45719" rIns="45719" anchor="ctr"/>
          <a:lstStyle/>
          <a:p>
            <a:endParaRPr/>
          </a:p>
        </p:txBody>
      </p:sp>
      <p:sp>
        <p:nvSpPr>
          <p:cNvPr id="155" name="Rectangle 16"/>
          <p:cNvSpPr txBox="1"/>
          <p:nvPr/>
        </p:nvSpPr>
        <p:spPr>
          <a:xfrm>
            <a:off x="5999173" y="2463800"/>
            <a:ext cx="1423988" cy="397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4450" tIns="44450" rIns="44450" bIns="44450">
            <a:spAutoFit/>
          </a:bodyPr>
          <a:lstStyle>
            <a:lvl1pPr>
              <a:defRPr sz="2000" b="1">
                <a:solidFill>
                  <a:srgbClr val="B2B2B2"/>
                </a:solidFill>
              </a:defRPr>
            </a:lvl1pPr>
          </a:lstStyle>
          <a:p>
            <a:r>
              <a:rPr lang="en-US" dirty="0"/>
              <a:t>Detonator</a:t>
            </a:r>
            <a:endParaRPr dirty="0"/>
          </a:p>
        </p:txBody>
      </p:sp>
      <p:sp>
        <p:nvSpPr>
          <p:cNvPr id="156" name="Rectangle 17"/>
          <p:cNvSpPr txBox="1"/>
          <p:nvPr/>
        </p:nvSpPr>
        <p:spPr>
          <a:xfrm>
            <a:off x="8279718" y="2463802"/>
            <a:ext cx="929742" cy="397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2000" b="1">
                <a:solidFill>
                  <a:srgbClr val="B2B2B2"/>
                </a:solidFill>
              </a:defRPr>
            </a:lvl1pPr>
          </a:lstStyle>
          <a:p>
            <a:r>
              <a:rPr lang="en-US" dirty="0"/>
              <a:t>Booster</a:t>
            </a:r>
            <a:endParaRPr dirty="0"/>
          </a:p>
        </p:txBody>
      </p:sp>
      <p:sp>
        <p:nvSpPr>
          <p:cNvPr id="159" name="Rectangle 20"/>
          <p:cNvSpPr txBox="1"/>
          <p:nvPr/>
        </p:nvSpPr>
        <p:spPr>
          <a:xfrm>
            <a:off x="8361366" y="4627565"/>
            <a:ext cx="1231876" cy="345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t>PRODUCT</a:t>
            </a:r>
          </a:p>
        </p:txBody>
      </p:sp>
      <p:sp>
        <p:nvSpPr>
          <p:cNvPr id="21" name="Rectangle 16">
            <a:extLst>
              <a:ext uri="{FF2B5EF4-FFF2-40B4-BE49-F238E27FC236}">
                <a16:creationId xmlns:a16="http://schemas.microsoft.com/office/drawing/2014/main" id="{1D850A2D-54C3-954A-9C4F-3FEF581469A1}"/>
              </a:ext>
            </a:extLst>
          </p:cNvPr>
          <p:cNvSpPr txBox="1"/>
          <p:nvPr/>
        </p:nvSpPr>
        <p:spPr>
          <a:xfrm>
            <a:off x="2717799" y="1428080"/>
            <a:ext cx="2006601" cy="397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4450" tIns="44450" rIns="44450" bIns="44450">
            <a:spAutoFit/>
          </a:bodyPr>
          <a:lstStyle>
            <a:lvl1pPr>
              <a:defRPr sz="2000" b="1">
                <a:solidFill>
                  <a:srgbClr val="B2B2B2"/>
                </a:solidFill>
              </a:defRPr>
            </a:lvl1pPr>
          </a:lstStyle>
          <a:p>
            <a:pPr algn="ctr"/>
            <a:r>
              <a:rPr lang="en-US" dirty="0">
                <a:solidFill>
                  <a:schemeClr val="tx1"/>
                </a:solidFill>
              </a:rPr>
              <a:t>Sensitiveness</a:t>
            </a:r>
            <a:endParaRPr dirty="0">
              <a:solidFill>
                <a:schemeClr val="tx1"/>
              </a:solidFill>
            </a:endParaRPr>
          </a:p>
        </p:txBody>
      </p:sp>
      <p:sp>
        <p:nvSpPr>
          <p:cNvPr id="22" name="Rectangle 16">
            <a:extLst>
              <a:ext uri="{FF2B5EF4-FFF2-40B4-BE49-F238E27FC236}">
                <a16:creationId xmlns:a16="http://schemas.microsoft.com/office/drawing/2014/main" id="{34D0E173-F211-9943-BB90-D81353711457}"/>
              </a:ext>
            </a:extLst>
          </p:cNvPr>
          <p:cNvSpPr txBox="1"/>
          <p:nvPr/>
        </p:nvSpPr>
        <p:spPr>
          <a:xfrm>
            <a:off x="6818991" y="1428079"/>
            <a:ext cx="2006601" cy="397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4450" tIns="44450" rIns="44450" bIns="44450">
            <a:spAutoFit/>
          </a:bodyPr>
          <a:lstStyle>
            <a:lvl1pPr>
              <a:defRPr sz="2000" b="1">
                <a:solidFill>
                  <a:srgbClr val="B2B2B2"/>
                </a:solidFill>
              </a:defRPr>
            </a:lvl1pPr>
          </a:lstStyle>
          <a:p>
            <a:pPr algn="ctr"/>
            <a:r>
              <a:rPr lang="en-US" dirty="0">
                <a:solidFill>
                  <a:schemeClr val="tx1"/>
                </a:solidFill>
              </a:rPr>
              <a:t>Sensitivity</a:t>
            </a:r>
            <a:endParaRPr dirty="0">
              <a:solidFill>
                <a:schemeClr val="tx1"/>
              </a:solidFill>
            </a:endParaRPr>
          </a:p>
        </p:txBody>
      </p:sp>
      <p:pic>
        <p:nvPicPr>
          <p:cNvPr id="2" name="New Recording 21" descr="New Recording 21">
            <a:hlinkClick r:id="" action="ppaction://media"/>
            <a:extLst>
              <a:ext uri="{FF2B5EF4-FFF2-40B4-BE49-F238E27FC236}">
                <a16:creationId xmlns:a16="http://schemas.microsoft.com/office/drawing/2014/main" id="{1912EF76-A531-1E41-9235-3E44F91BAD4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700" y="1220451"/>
            <a:ext cx="610508" cy="610508"/>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3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Rectangle 3"/>
          <p:cNvSpPr txBox="1">
            <a:spLocks noGrp="1"/>
          </p:cNvSpPr>
          <p:nvPr>
            <p:ph type="body" idx="1"/>
          </p:nvPr>
        </p:nvSpPr>
        <p:spPr>
          <a:xfrm>
            <a:off x="838200" y="1452281"/>
            <a:ext cx="10493188" cy="4495800"/>
          </a:xfrm>
          <a:prstGeom prst="rect">
            <a:avLst/>
          </a:prstGeom>
        </p:spPr>
        <p:txBody>
          <a:bodyPr/>
          <a:lstStyle/>
          <a:p>
            <a:r>
              <a:rPr dirty="0"/>
              <a:t>Initiate or stimulate the chemical reaction in the energetic material</a:t>
            </a:r>
          </a:p>
          <a:p>
            <a:r>
              <a:rPr dirty="0"/>
              <a:t>Stimulation by:</a:t>
            </a:r>
          </a:p>
          <a:p>
            <a:pPr marL="1143000" lvl="2" indent="-228600">
              <a:spcBef>
                <a:spcPts val="500"/>
              </a:spcBef>
              <a:defRPr sz="2400"/>
            </a:pPr>
            <a:r>
              <a:rPr dirty="0"/>
              <a:t>Shock</a:t>
            </a:r>
          </a:p>
          <a:p>
            <a:pPr marL="1143000" lvl="2" indent="-228600">
              <a:spcBef>
                <a:spcPts val="500"/>
              </a:spcBef>
              <a:defRPr sz="2400"/>
            </a:pPr>
            <a:r>
              <a:rPr dirty="0"/>
              <a:t>Impact</a:t>
            </a:r>
          </a:p>
          <a:p>
            <a:pPr marL="1143000" lvl="2" indent="-228600">
              <a:spcBef>
                <a:spcPts val="500"/>
              </a:spcBef>
              <a:defRPr sz="2400"/>
            </a:pPr>
            <a:r>
              <a:rPr dirty="0"/>
              <a:t>Heat </a:t>
            </a:r>
          </a:p>
          <a:p>
            <a:pPr marL="1143000" lvl="2" indent="-228600">
              <a:spcBef>
                <a:spcPts val="500"/>
              </a:spcBef>
              <a:defRPr sz="2400"/>
            </a:pPr>
            <a:r>
              <a:rPr dirty="0"/>
              <a:t>Friction</a:t>
            </a:r>
          </a:p>
          <a:p>
            <a:pPr marL="1143000" lvl="2" indent="-228600">
              <a:spcBef>
                <a:spcPts val="500"/>
              </a:spcBef>
              <a:defRPr sz="2400"/>
            </a:pPr>
            <a:r>
              <a:rPr dirty="0"/>
              <a:t>Electrostatic discharge </a:t>
            </a:r>
          </a:p>
        </p:txBody>
      </p:sp>
      <p:pic>
        <p:nvPicPr>
          <p:cNvPr id="292" name="Picture 2" descr="Picture 2"/>
          <p:cNvPicPr>
            <a:picLocks noChangeAspect="1"/>
          </p:cNvPicPr>
          <p:nvPr/>
        </p:nvPicPr>
        <p:blipFill>
          <a:blip r:embed="rId4"/>
          <a:stretch>
            <a:fillRect/>
          </a:stretch>
        </p:blipFill>
        <p:spPr>
          <a:xfrm>
            <a:off x="5604953" y="2655226"/>
            <a:ext cx="1083193" cy="1120838"/>
          </a:xfrm>
          <a:prstGeom prst="rect">
            <a:avLst/>
          </a:prstGeom>
          <a:ln w="12700">
            <a:miter lim="400000"/>
          </a:ln>
        </p:spPr>
      </p:pic>
      <p:sp>
        <p:nvSpPr>
          <p:cNvPr id="293" name="TextBox 1"/>
          <p:cNvSpPr txBox="1"/>
          <p:nvPr/>
        </p:nvSpPr>
        <p:spPr>
          <a:xfrm>
            <a:off x="7493788" y="2596060"/>
            <a:ext cx="1243346" cy="348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dirty="0"/>
              <a:t>Shock Wave</a:t>
            </a:r>
          </a:p>
        </p:txBody>
      </p:sp>
      <p:sp>
        <p:nvSpPr>
          <p:cNvPr id="294" name="Straight Arrow Connector 3"/>
          <p:cNvSpPr/>
          <p:nvPr/>
        </p:nvSpPr>
        <p:spPr>
          <a:xfrm flipH="1">
            <a:off x="6366956" y="2785464"/>
            <a:ext cx="1112348" cy="142297"/>
          </a:xfrm>
          <a:prstGeom prst="line">
            <a:avLst/>
          </a:prstGeom>
          <a:ln w="12000">
            <a:solidFill>
              <a:srgbClr val="000000"/>
            </a:solidFill>
            <a:tailEnd type="triangle"/>
          </a:ln>
        </p:spPr>
        <p:txBody>
          <a:bodyPr lIns="45719" rIns="45719"/>
          <a:lstStyle/>
          <a:p>
            <a:endParaRPr/>
          </a:p>
        </p:txBody>
      </p:sp>
      <p:pic>
        <p:nvPicPr>
          <p:cNvPr id="295" name="Picture 3" descr="Picture 3"/>
          <p:cNvPicPr>
            <a:picLocks noChangeAspect="1"/>
          </p:cNvPicPr>
          <p:nvPr/>
        </p:nvPicPr>
        <p:blipFill>
          <a:blip r:embed="rId5"/>
          <a:srcRect t="16353"/>
          <a:stretch>
            <a:fillRect/>
          </a:stretch>
        </p:blipFill>
        <p:spPr>
          <a:xfrm>
            <a:off x="9185443" y="2595536"/>
            <a:ext cx="1298324" cy="1188586"/>
          </a:xfrm>
          <a:prstGeom prst="rect">
            <a:avLst/>
          </a:prstGeom>
          <a:ln w="12700">
            <a:miter lim="400000"/>
          </a:ln>
        </p:spPr>
      </p:pic>
      <p:pic>
        <p:nvPicPr>
          <p:cNvPr id="296" name="Picture 4" descr="Picture 4"/>
          <p:cNvPicPr>
            <a:picLocks noChangeAspect="1"/>
          </p:cNvPicPr>
          <p:nvPr/>
        </p:nvPicPr>
        <p:blipFill>
          <a:blip r:embed="rId6"/>
          <a:stretch>
            <a:fillRect/>
          </a:stretch>
        </p:blipFill>
        <p:spPr>
          <a:xfrm>
            <a:off x="9029217" y="4477897"/>
            <a:ext cx="1638783" cy="1050822"/>
          </a:xfrm>
          <a:prstGeom prst="rect">
            <a:avLst/>
          </a:prstGeom>
          <a:ln w="12700">
            <a:miter lim="400000"/>
          </a:ln>
        </p:spPr>
      </p:pic>
      <p:sp>
        <p:nvSpPr>
          <p:cNvPr id="297" name="TextBox 4"/>
          <p:cNvSpPr txBox="1"/>
          <p:nvPr/>
        </p:nvSpPr>
        <p:spPr>
          <a:xfrm>
            <a:off x="9287807" y="3772288"/>
            <a:ext cx="1380193"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dirty="0"/>
              <a:t>Heat/ Friction</a:t>
            </a:r>
          </a:p>
        </p:txBody>
      </p:sp>
      <p:sp>
        <p:nvSpPr>
          <p:cNvPr id="298" name="TextBox 5"/>
          <p:cNvSpPr txBox="1"/>
          <p:nvPr/>
        </p:nvSpPr>
        <p:spPr>
          <a:xfrm>
            <a:off x="9465196" y="5592422"/>
            <a:ext cx="738818"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dirty="0"/>
              <a:t>Impact</a:t>
            </a:r>
          </a:p>
        </p:txBody>
      </p:sp>
      <p:pic>
        <p:nvPicPr>
          <p:cNvPr id="299" name="Picture 5" descr="Picture 5"/>
          <p:cNvPicPr>
            <a:picLocks noChangeAspect="1"/>
          </p:cNvPicPr>
          <p:nvPr/>
        </p:nvPicPr>
        <p:blipFill>
          <a:blip r:embed="rId7"/>
          <a:stretch>
            <a:fillRect/>
          </a:stretch>
        </p:blipFill>
        <p:spPr>
          <a:xfrm>
            <a:off x="5604953" y="4327697"/>
            <a:ext cx="1456455" cy="1165164"/>
          </a:xfrm>
          <a:prstGeom prst="rect">
            <a:avLst/>
          </a:prstGeom>
          <a:ln w="12700">
            <a:miter lim="400000"/>
          </a:ln>
        </p:spPr>
      </p:pic>
      <p:sp>
        <p:nvSpPr>
          <p:cNvPr id="300" name="TextBox 6"/>
          <p:cNvSpPr txBox="1"/>
          <p:nvPr/>
        </p:nvSpPr>
        <p:spPr>
          <a:xfrm>
            <a:off x="5272426" y="5561328"/>
            <a:ext cx="2189059"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lvl="2" indent="0"/>
            <a:r>
              <a:rPr dirty="0"/>
              <a:t>Electrostatic discharge</a:t>
            </a:r>
          </a:p>
        </p:txBody>
      </p:sp>
      <p:sp>
        <p:nvSpPr>
          <p:cNvPr id="301" name="TextBox 8"/>
          <p:cNvSpPr txBox="1"/>
          <p:nvPr/>
        </p:nvSpPr>
        <p:spPr>
          <a:xfrm>
            <a:off x="7425034" y="3215641"/>
            <a:ext cx="738818" cy="348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Impact</a:t>
            </a:r>
          </a:p>
        </p:txBody>
      </p:sp>
      <p:sp>
        <p:nvSpPr>
          <p:cNvPr id="302" name="Straight Arrow Connector 10"/>
          <p:cNvSpPr/>
          <p:nvPr/>
        </p:nvSpPr>
        <p:spPr>
          <a:xfrm flipH="1" flipV="1">
            <a:off x="6519353" y="3215641"/>
            <a:ext cx="905678" cy="184667"/>
          </a:xfrm>
          <a:prstGeom prst="line">
            <a:avLst/>
          </a:prstGeom>
          <a:ln w="12000">
            <a:solidFill>
              <a:srgbClr val="000000"/>
            </a:solidFill>
            <a:tailEnd type="triangle"/>
          </a:ln>
        </p:spPr>
        <p:txBody>
          <a:bodyPr lIns="45719" rIns="45719"/>
          <a:lstStyle/>
          <a:p>
            <a:endParaRPr/>
          </a:p>
        </p:txBody>
      </p:sp>
      <p:sp>
        <p:nvSpPr>
          <p:cNvPr id="303" name="Rectangle 2"/>
          <p:cNvSpPr txBox="1">
            <a:spLocks noGrp="1"/>
          </p:cNvSpPr>
          <p:nvPr>
            <p:ph type="title"/>
          </p:nvPr>
        </p:nvSpPr>
        <p:spPr>
          <a:xfrm>
            <a:off x="1524000" y="228600"/>
            <a:ext cx="9144000" cy="1219200"/>
          </a:xfrm>
          <a:prstGeom prst="rect">
            <a:avLst/>
          </a:prstGeom>
        </p:spPr>
        <p:txBody>
          <a:bodyPr>
            <a:normAutofit/>
          </a:bodyPr>
          <a:lstStyle>
            <a:lvl1pPr>
              <a:defRPr sz="4100">
                <a:solidFill>
                  <a:schemeClr val="accent6">
                    <a:lumOff val="-9019"/>
                  </a:schemeClr>
                </a:solidFill>
              </a:defRPr>
            </a:lvl1pPr>
          </a:lstStyle>
          <a:p>
            <a:r>
              <a:rPr sz="4400" dirty="0"/>
              <a:t>Explosive Sensitivity to Initiate</a:t>
            </a:r>
          </a:p>
        </p:txBody>
      </p:sp>
      <p:pic>
        <p:nvPicPr>
          <p:cNvPr id="2" name="New Recording 22" descr="New Recording 22">
            <a:hlinkClick r:id="" action="ppaction://media"/>
            <a:extLst>
              <a:ext uri="{FF2B5EF4-FFF2-40B4-BE49-F238E27FC236}">
                <a16:creationId xmlns:a16="http://schemas.microsoft.com/office/drawing/2014/main" id="{F3B82DB4-2B1B-E145-9925-27FC733A871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3359" y="1447800"/>
            <a:ext cx="471941" cy="471941"/>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3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Title 1"/>
          <p:cNvSpPr txBox="1">
            <a:spLocks noGrp="1"/>
          </p:cNvSpPr>
          <p:nvPr>
            <p:ph type="title"/>
          </p:nvPr>
        </p:nvSpPr>
        <p:spPr>
          <a:xfrm>
            <a:off x="1524000" y="228600"/>
            <a:ext cx="9144000" cy="1219200"/>
          </a:xfrm>
          <a:prstGeom prst="rect">
            <a:avLst/>
          </a:prstGeom>
        </p:spPr>
        <p:txBody>
          <a:bodyPr/>
          <a:lstStyle/>
          <a:p>
            <a:r>
              <a:t>Explosive Sensitivity to Initiate</a:t>
            </a:r>
          </a:p>
        </p:txBody>
      </p:sp>
      <p:pic>
        <p:nvPicPr>
          <p:cNvPr id="306" name="Content Placeholder 3" descr="Content Placeholder 3"/>
          <p:cNvPicPr>
            <a:picLocks noChangeAspect="1"/>
          </p:cNvPicPr>
          <p:nvPr/>
        </p:nvPicPr>
        <p:blipFill>
          <a:blip r:embed="rId4"/>
          <a:srcRect t="5767" b="5766"/>
          <a:stretch>
            <a:fillRect/>
          </a:stretch>
        </p:blipFill>
        <p:spPr>
          <a:xfrm>
            <a:off x="2362199" y="1447800"/>
            <a:ext cx="7605418" cy="4255227"/>
          </a:xfrm>
          <a:prstGeom prst="rect">
            <a:avLst/>
          </a:prstGeom>
          <a:ln w="12700">
            <a:miter lim="400000"/>
          </a:ln>
        </p:spPr>
      </p:pic>
      <p:sp>
        <p:nvSpPr>
          <p:cNvPr id="307" name="TextBox 4"/>
          <p:cNvSpPr txBox="1"/>
          <p:nvPr/>
        </p:nvSpPr>
        <p:spPr>
          <a:xfrm>
            <a:off x="2819402" y="5715000"/>
            <a:ext cx="1513581" cy="348429"/>
          </a:xfrm>
          <a:prstGeom prst="rect">
            <a:avLst/>
          </a:prstGeom>
          <a:solidFill>
            <a:schemeClr val="accent3">
              <a:lumOff val="4400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More sensitive </a:t>
            </a:r>
          </a:p>
        </p:txBody>
      </p:sp>
      <p:sp>
        <p:nvSpPr>
          <p:cNvPr id="308" name="TextBox 5"/>
          <p:cNvSpPr txBox="1"/>
          <p:nvPr/>
        </p:nvSpPr>
        <p:spPr>
          <a:xfrm>
            <a:off x="8458200" y="5791200"/>
            <a:ext cx="1437454"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Less sensitive </a:t>
            </a:r>
          </a:p>
        </p:txBody>
      </p:sp>
      <p:sp>
        <p:nvSpPr>
          <p:cNvPr id="309" name="Straight Arrow Connector 7"/>
          <p:cNvSpPr/>
          <p:nvPr/>
        </p:nvSpPr>
        <p:spPr>
          <a:xfrm>
            <a:off x="4572000" y="6019800"/>
            <a:ext cx="3733800" cy="0"/>
          </a:xfrm>
          <a:prstGeom prst="line">
            <a:avLst/>
          </a:prstGeom>
          <a:ln w="38100">
            <a:solidFill>
              <a:srgbClr val="000000"/>
            </a:solidFill>
            <a:tailEnd type="triangle"/>
          </a:ln>
        </p:spPr>
        <p:txBody>
          <a:bodyPr lIns="45719" rIns="45719"/>
          <a:lstStyle/>
          <a:p>
            <a:endParaRPr/>
          </a:p>
        </p:txBody>
      </p:sp>
      <p:pic>
        <p:nvPicPr>
          <p:cNvPr id="2" name="New Recording 23" descr="New Recording 23">
            <a:hlinkClick r:id="" action="ppaction://media"/>
            <a:extLst>
              <a:ext uri="{FF2B5EF4-FFF2-40B4-BE49-F238E27FC236}">
                <a16:creationId xmlns:a16="http://schemas.microsoft.com/office/drawing/2014/main" id="{BEEB18F3-3C5F-B746-B79D-A926F25631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17" y="1447800"/>
            <a:ext cx="511629" cy="511629"/>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ectangle 3"/>
          <p:cNvSpPr txBox="1">
            <a:spLocks noGrp="1"/>
          </p:cNvSpPr>
          <p:nvPr>
            <p:ph type="body" idx="1"/>
          </p:nvPr>
        </p:nvSpPr>
        <p:spPr>
          <a:xfrm>
            <a:off x="821870" y="1524000"/>
            <a:ext cx="6288636" cy="4495800"/>
          </a:xfrm>
          <a:prstGeom prst="rect">
            <a:avLst/>
          </a:prstGeom>
        </p:spPr>
        <p:txBody>
          <a:bodyPr lIns="44450" tIns="44450" rIns="44450" bIns="44450"/>
          <a:lstStyle/>
          <a:p>
            <a:pPr>
              <a:defRPr b="1">
                <a:solidFill>
                  <a:srgbClr val="3366FF"/>
                </a:solidFill>
              </a:defRPr>
            </a:pPr>
            <a:r>
              <a:rPr dirty="0">
                <a:solidFill>
                  <a:srgbClr val="000090"/>
                </a:solidFill>
              </a:rPr>
              <a:t>Munroe Effect</a:t>
            </a:r>
            <a:r>
              <a:rPr b="0" dirty="0"/>
              <a:t> </a:t>
            </a:r>
            <a:r>
              <a:rPr b="0" dirty="0">
                <a:solidFill>
                  <a:srgbClr val="000000"/>
                </a:solidFill>
              </a:rPr>
              <a:t>- The concentration of explosive action through the use of a shaped charge.</a:t>
            </a:r>
          </a:p>
        </p:txBody>
      </p:sp>
      <p:sp>
        <p:nvSpPr>
          <p:cNvPr id="162" name="Title 2"/>
          <p:cNvSpPr txBox="1">
            <a:spLocks noGrp="1"/>
          </p:cNvSpPr>
          <p:nvPr>
            <p:ph type="title"/>
          </p:nvPr>
        </p:nvSpPr>
        <p:spPr>
          <a:xfrm>
            <a:off x="821870" y="195939"/>
            <a:ext cx="10515601" cy="882957"/>
          </a:xfrm>
          <a:prstGeom prst="rect">
            <a:avLst/>
          </a:prstGeom>
        </p:spPr>
        <p:txBody>
          <a:bodyPr/>
          <a:lstStyle/>
          <a:p>
            <a:r>
              <a:rPr dirty="0"/>
              <a:t>Definitions</a:t>
            </a:r>
          </a:p>
        </p:txBody>
      </p:sp>
      <p:grpSp>
        <p:nvGrpSpPr>
          <p:cNvPr id="4" name="Group 28">
            <a:extLst>
              <a:ext uri="{FF2B5EF4-FFF2-40B4-BE49-F238E27FC236}">
                <a16:creationId xmlns:a16="http://schemas.microsoft.com/office/drawing/2014/main" id="{FF337C50-AF88-BE41-AF8D-10E5591F61E0}"/>
              </a:ext>
            </a:extLst>
          </p:cNvPr>
          <p:cNvGrpSpPr/>
          <p:nvPr/>
        </p:nvGrpSpPr>
        <p:grpSpPr>
          <a:xfrm>
            <a:off x="8850780" y="1853077"/>
            <a:ext cx="1384301" cy="2057400"/>
            <a:chOff x="0" y="0"/>
            <a:chExt cx="1384300" cy="2057400"/>
          </a:xfrm>
        </p:grpSpPr>
        <p:sp>
          <p:nvSpPr>
            <p:cNvPr id="5" name="Freeform 3">
              <a:extLst>
                <a:ext uri="{FF2B5EF4-FFF2-40B4-BE49-F238E27FC236}">
                  <a16:creationId xmlns:a16="http://schemas.microsoft.com/office/drawing/2014/main" id="{78E9645D-A5A6-FA4E-B708-9795A54F43B1}"/>
                </a:ext>
              </a:extLst>
            </p:cNvPr>
            <p:cNvSpPr/>
            <p:nvPr/>
          </p:nvSpPr>
          <p:spPr>
            <a:xfrm>
              <a:off x="684212" y="831850"/>
              <a:ext cx="687389" cy="1219200"/>
            </a:xfrm>
            <a:prstGeom prst="line">
              <a:avLst/>
            </a:prstGeom>
            <a:solidFill>
              <a:srgbClr val="008080"/>
            </a:solidFill>
            <a:ln w="12700" cap="flat">
              <a:solidFill>
                <a:srgbClr val="B2B2B2"/>
              </a:solidFill>
              <a:prstDash val="solid"/>
              <a:round/>
            </a:ln>
            <a:effectLst/>
          </p:spPr>
          <p:txBody>
            <a:bodyPr wrap="square" lIns="45719" tIns="45719" rIns="45719" bIns="45719" numCol="1" anchor="t">
              <a:noAutofit/>
            </a:bodyPr>
            <a:lstStyle/>
            <a:p>
              <a:endParaRPr/>
            </a:p>
          </p:txBody>
        </p:sp>
        <p:sp>
          <p:nvSpPr>
            <p:cNvPr id="6" name="Freeform 4">
              <a:extLst>
                <a:ext uri="{FF2B5EF4-FFF2-40B4-BE49-F238E27FC236}">
                  <a16:creationId xmlns:a16="http://schemas.microsoft.com/office/drawing/2014/main" id="{72F4DED5-9C28-D04D-B09B-25E443EE76DC}"/>
                </a:ext>
              </a:extLst>
            </p:cNvPr>
            <p:cNvSpPr/>
            <p:nvPr/>
          </p:nvSpPr>
          <p:spPr>
            <a:xfrm flipV="1">
              <a:off x="6350" y="831849"/>
              <a:ext cx="685801" cy="1225552"/>
            </a:xfrm>
            <a:prstGeom prst="line">
              <a:avLst/>
            </a:prstGeom>
            <a:solidFill>
              <a:srgbClr val="008080"/>
            </a:solidFill>
            <a:ln w="12700" cap="flat">
              <a:solidFill>
                <a:srgbClr val="B2B2B2"/>
              </a:solidFill>
              <a:prstDash val="solid"/>
              <a:round/>
            </a:ln>
            <a:effectLst/>
          </p:spPr>
          <p:txBody>
            <a:bodyPr wrap="square" lIns="45719" tIns="45719" rIns="45719" bIns="45719" numCol="1" anchor="t">
              <a:noAutofit/>
            </a:bodyPr>
            <a:lstStyle/>
            <a:p>
              <a:endParaRPr/>
            </a:p>
          </p:txBody>
        </p:sp>
        <p:sp>
          <p:nvSpPr>
            <p:cNvPr id="7" name="Line 5">
              <a:extLst>
                <a:ext uri="{FF2B5EF4-FFF2-40B4-BE49-F238E27FC236}">
                  <a16:creationId xmlns:a16="http://schemas.microsoft.com/office/drawing/2014/main" id="{16FDD34A-D2E0-1649-B719-340E84CBF519}"/>
                </a:ext>
              </a:extLst>
            </p:cNvPr>
            <p:cNvSpPr/>
            <p:nvPr/>
          </p:nvSpPr>
          <p:spPr>
            <a:xfrm flipH="1" flipV="1">
              <a:off x="-1" y="-1"/>
              <a:ext cx="1384301" cy="1"/>
            </a:xfrm>
            <a:prstGeom prst="line">
              <a:avLst/>
            </a:prstGeom>
            <a:noFill/>
            <a:ln w="12700" cap="flat">
              <a:solidFill>
                <a:srgbClr val="B2B2B2"/>
              </a:solidFill>
              <a:prstDash val="solid"/>
              <a:round/>
            </a:ln>
            <a:effectLst/>
          </p:spPr>
          <p:txBody>
            <a:bodyPr wrap="square" lIns="45719" tIns="45719" rIns="45719" bIns="45719" numCol="1" anchor="t">
              <a:noAutofit/>
            </a:bodyPr>
            <a:lstStyle/>
            <a:p>
              <a:endParaRPr/>
            </a:p>
          </p:txBody>
        </p:sp>
        <p:sp>
          <p:nvSpPr>
            <p:cNvPr id="8" name="Line 6">
              <a:extLst>
                <a:ext uri="{FF2B5EF4-FFF2-40B4-BE49-F238E27FC236}">
                  <a16:creationId xmlns:a16="http://schemas.microsoft.com/office/drawing/2014/main" id="{9D065300-F2C3-844B-85AF-086DFF8A8C2D}"/>
                </a:ext>
              </a:extLst>
            </p:cNvPr>
            <p:cNvSpPr/>
            <p:nvPr/>
          </p:nvSpPr>
          <p:spPr>
            <a:xfrm flipH="1">
              <a:off x="6349" y="6350"/>
              <a:ext cx="2" cy="2044700"/>
            </a:xfrm>
            <a:prstGeom prst="line">
              <a:avLst/>
            </a:prstGeom>
            <a:noFill/>
            <a:ln w="12700" cap="flat">
              <a:solidFill>
                <a:srgbClr val="B2B2B2"/>
              </a:solidFill>
              <a:prstDash val="solid"/>
              <a:round/>
            </a:ln>
            <a:effectLst/>
          </p:spPr>
          <p:txBody>
            <a:bodyPr wrap="square" lIns="45719" tIns="45719" rIns="45719" bIns="45719" numCol="1" anchor="t">
              <a:noAutofit/>
            </a:bodyPr>
            <a:lstStyle/>
            <a:p>
              <a:endParaRPr/>
            </a:p>
          </p:txBody>
        </p:sp>
        <p:sp>
          <p:nvSpPr>
            <p:cNvPr id="9" name="Line 7">
              <a:extLst>
                <a:ext uri="{FF2B5EF4-FFF2-40B4-BE49-F238E27FC236}">
                  <a16:creationId xmlns:a16="http://schemas.microsoft.com/office/drawing/2014/main" id="{00CAF306-DA8B-6449-B97C-E55D3394B68E}"/>
                </a:ext>
              </a:extLst>
            </p:cNvPr>
            <p:cNvSpPr/>
            <p:nvPr/>
          </p:nvSpPr>
          <p:spPr>
            <a:xfrm flipH="1">
              <a:off x="1377949" y="6350"/>
              <a:ext cx="1" cy="2044700"/>
            </a:xfrm>
            <a:prstGeom prst="line">
              <a:avLst/>
            </a:prstGeom>
            <a:noFill/>
            <a:ln w="12700" cap="flat">
              <a:solidFill>
                <a:srgbClr val="B2B2B2"/>
              </a:solidFill>
              <a:prstDash val="solid"/>
              <a:round/>
            </a:ln>
            <a:effectLst/>
          </p:spPr>
          <p:txBody>
            <a:bodyPr wrap="square" lIns="45719" tIns="45719" rIns="45719" bIns="45719" numCol="1" anchor="t">
              <a:noAutofit/>
            </a:bodyPr>
            <a:lstStyle/>
            <a:p>
              <a:endParaRPr/>
            </a:p>
          </p:txBody>
        </p:sp>
      </p:grpSp>
      <p:sp>
        <p:nvSpPr>
          <p:cNvPr id="10" name="Rectangle 8">
            <a:extLst>
              <a:ext uri="{FF2B5EF4-FFF2-40B4-BE49-F238E27FC236}">
                <a16:creationId xmlns:a16="http://schemas.microsoft.com/office/drawing/2014/main" id="{0FFDAC25-4A54-B048-8AD2-ADF33849C680}"/>
              </a:ext>
            </a:extLst>
          </p:cNvPr>
          <p:cNvSpPr/>
          <p:nvPr/>
        </p:nvSpPr>
        <p:spPr>
          <a:xfrm>
            <a:off x="9466731" y="2996077"/>
            <a:ext cx="146050" cy="2660650"/>
          </a:xfrm>
          <a:prstGeom prst="rect">
            <a:avLst/>
          </a:prstGeom>
          <a:solidFill>
            <a:schemeClr val="accent1"/>
          </a:solidFill>
          <a:ln w="12700">
            <a:solidFill>
              <a:srgbClr val="000000"/>
            </a:solidFill>
            <a:miter/>
          </a:ln>
        </p:spPr>
        <p:txBody>
          <a:bodyPr lIns="45719" rIns="45719" anchor="ctr"/>
          <a:lstStyle/>
          <a:p>
            <a:endParaRPr/>
          </a:p>
        </p:txBody>
      </p:sp>
      <p:sp>
        <p:nvSpPr>
          <p:cNvPr id="11" name="Line 10">
            <a:extLst>
              <a:ext uri="{FF2B5EF4-FFF2-40B4-BE49-F238E27FC236}">
                <a16:creationId xmlns:a16="http://schemas.microsoft.com/office/drawing/2014/main" id="{B272B8FC-98B7-A141-BE3D-83D1BF965365}"/>
              </a:ext>
            </a:extLst>
          </p:cNvPr>
          <p:cNvSpPr/>
          <p:nvPr/>
        </p:nvSpPr>
        <p:spPr>
          <a:xfrm>
            <a:off x="8939680" y="3383426"/>
            <a:ext cx="139701" cy="63502"/>
          </a:xfrm>
          <a:prstGeom prst="line">
            <a:avLst/>
          </a:prstGeom>
          <a:ln w="12700">
            <a:solidFill>
              <a:srgbClr val="B2B2B2"/>
            </a:solidFill>
            <a:tailEnd type="triangle"/>
          </a:ln>
        </p:spPr>
        <p:txBody>
          <a:bodyPr lIns="45719" rIns="45719"/>
          <a:lstStyle/>
          <a:p>
            <a:endParaRPr/>
          </a:p>
        </p:txBody>
      </p:sp>
      <p:sp>
        <p:nvSpPr>
          <p:cNvPr id="12" name="Line 11">
            <a:extLst>
              <a:ext uri="{FF2B5EF4-FFF2-40B4-BE49-F238E27FC236}">
                <a16:creationId xmlns:a16="http://schemas.microsoft.com/office/drawing/2014/main" id="{600352A4-0EB8-2943-8F05-147EFAD77481}"/>
              </a:ext>
            </a:extLst>
          </p:cNvPr>
          <p:cNvSpPr/>
          <p:nvPr/>
        </p:nvSpPr>
        <p:spPr>
          <a:xfrm>
            <a:off x="9092080" y="3078626"/>
            <a:ext cx="139701" cy="63502"/>
          </a:xfrm>
          <a:prstGeom prst="line">
            <a:avLst/>
          </a:prstGeom>
          <a:ln w="12700">
            <a:solidFill>
              <a:srgbClr val="B2B2B2"/>
            </a:solidFill>
            <a:tailEnd type="triangle"/>
          </a:ln>
        </p:spPr>
        <p:txBody>
          <a:bodyPr lIns="45719" rIns="45719"/>
          <a:lstStyle/>
          <a:p>
            <a:endParaRPr/>
          </a:p>
        </p:txBody>
      </p:sp>
      <p:sp>
        <p:nvSpPr>
          <p:cNvPr id="13" name="Line 12">
            <a:extLst>
              <a:ext uri="{FF2B5EF4-FFF2-40B4-BE49-F238E27FC236}">
                <a16:creationId xmlns:a16="http://schemas.microsoft.com/office/drawing/2014/main" id="{F3E1AFD0-CE22-F047-B24C-299569427C08}"/>
              </a:ext>
            </a:extLst>
          </p:cNvPr>
          <p:cNvSpPr/>
          <p:nvPr/>
        </p:nvSpPr>
        <p:spPr>
          <a:xfrm>
            <a:off x="9244480" y="2697626"/>
            <a:ext cx="139701" cy="63502"/>
          </a:xfrm>
          <a:prstGeom prst="line">
            <a:avLst/>
          </a:prstGeom>
          <a:ln w="12700">
            <a:solidFill>
              <a:srgbClr val="B2B2B2"/>
            </a:solidFill>
            <a:tailEnd type="triangle"/>
          </a:ln>
        </p:spPr>
        <p:txBody>
          <a:bodyPr lIns="45719" rIns="45719"/>
          <a:lstStyle/>
          <a:p>
            <a:endParaRPr/>
          </a:p>
        </p:txBody>
      </p:sp>
      <p:sp>
        <p:nvSpPr>
          <p:cNvPr id="14" name="Line 13">
            <a:extLst>
              <a:ext uri="{FF2B5EF4-FFF2-40B4-BE49-F238E27FC236}">
                <a16:creationId xmlns:a16="http://schemas.microsoft.com/office/drawing/2014/main" id="{C0971107-1D30-0148-A365-53461DD59052}"/>
              </a:ext>
            </a:extLst>
          </p:cNvPr>
          <p:cNvSpPr/>
          <p:nvPr/>
        </p:nvSpPr>
        <p:spPr>
          <a:xfrm flipH="1">
            <a:off x="9765181" y="2697626"/>
            <a:ext cx="165101" cy="139702"/>
          </a:xfrm>
          <a:prstGeom prst="line">
            <a:avLst/>
          </a:prstGeom>
          <a:ln w="12700">
            <a:solidFill>
              <a:srgbClr val="B2B2B2"/>
            </a:solidFill>
            <a:tailEnd type="triangle"/>
          </a:ln>
        </p:spPr>
        <p:txBody>
          <a:bodyPr lIns="45719" rIns="45719"/>
          <a:lstStyle/>
          <a:p>
            <a:endParaRPr/>
          </a:p>
        </p:txBody>
      </p:sp>
      <p:sp>
        <p:nvSpPr>
          <p:cNvPr id="15" name="Line 14">
            <a:extLst>
              <a:ext uri="{FF2B5EF4-FFF2-40B4-BE49-F238E27FC236}">
                <a16:creationId xmlns:a16="http://schemas.microsoft.com/office/drawing/2014/main" id="{CAE97752-E86D-F044-A421-F61C1003E7AF}"/>
              </a:ext>
            </a:extLst>
          </p:cNvPr>
          <p:cNvSpPr/>
          <p:nvPr/>
        </p:nvSpPr>
        <p:spPr>
          <a:xfrm flipH="1">
            <a:off x="9917581" y="3002426"/>
            <a:ext cx="165101" cy="139702"/>
          </a:xfrm>
          <a:prstGeom prst="line">
            <a:avLst/>
          </a:prstGeom>
          <a:ln w="12700">
            <a:solidFill>
              <a:srgbClr val="B2B2B2"/>
            </a:solidFill>
            <a:tailEnd type="triangle"/>
          </a:ln>
        </p:spPr>
        <p:txBody>
          <a:bodyPr lIns="45719" rIns="45719"/>
          <a:lstStyle/>
          <a:p>
            <a:endParaRPr/>
          </a:p>
        </p:txBody>
      </p:sp>
      <p:sp>
        <p:nvSpPr>
          <p:cNvPr id="16" name="Line 15">
            <a:extLst>
              <a:ext uri="{FF2B5EF4-FFF2-40B4-BE49-F238E27FC236}">
                <a16:creationId xmlns:a16="http://schemas.microsoft.com/office/drawing/2014/main" id="{75CE0631-89B3-7F46-8B48-0A50720CB176}"/>
              </a:ext>
            </a:extLst>
          </p:cNvPr>
          <p:cNvSpPr/>
          <p:nvPr/>
        </p:nvSpPr>
        <p:spPr>
          <a:xfrm flipH="1">
            <a:off x="10076330" y="3453277"/>
            <a:ext cx="88901" cy="63500"/>
          </a:xfrm>
          <a:prstGeom prst="line">
            <a:avLst/>
          </a:prstGeom>
          <a:ln w="12700">
            <a:solidFill>
              <a:srgbClr val="B2B2B2"/>
            </a:solidFill>
            <a:tailEnd type="triangle"/>
          </a:ln>
        </p:spPr>
        <p:txBody>
          <a:bodyPr lIns="45719" rIns="45719"/>
          <a:lstStyle/>
          <a:p>
            <a:endParaRPr/>
          </a:p>
        </p:txBody>
      </p:sp>
      <p:sp>
        <p:nvSpPr>
          <p:cNvPr id="18" name="Text Box 24">
            <a:extLst>
              <a:ext uri="{FF2B5EF4-FFF2-40B4-BE49-F238E27FC236}">
                <a16:creationId xmlns:a16="http://schemas.microsoft.com/office/drawing/2014/main" id="{42EAB153-DCFC-C647-B382-F444962DAE55}"/>
              </a:ext>
            </a:extLst>
          </p:cNvPr>
          <p:cNvSpPr txBox="1"/>
          <p:nvPr/>
        </p:nvSpPr>
        <p:spPr>
          <a:xfrm>
            <a:off x="7307731" y="2005477"/>
            <a:ext cx="1191991" cy="400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B2B2B2"/>
                </a:solidFill>
              </a:defRPr>
            </a:lvl1pPr>
          </a:lstStyle>
          <a:p>
            <a:r>
              <a:rPr sz="2000" dirty="0">
                <a:solidFill>
                  <a:schemeClr val="tx1"/>
                </a:solidFill>
                <a:latin typeface="Arial" panose="020B0604020202020204" pitchFamily="34" charset="0"/>
                <a:cs typeface="Arial" panose="020B0604020202020204" pitchFamily="34" charset="0"/>
              </a:rPr>
              <a:t>Explosive</a:t>
            </a:r>
          </a:p>
        </p:txBody>
      </p:sp>
      <p:sp>
        <p:nvSpPr>
          <p:cNvPr id="19" name="Text Box 25">
            <a:extLst>
              <a:ext uri="{FF2B5EF4-FFF2-40B4-BE49-F238E27FC236}">
                <a16:creationId xmlns:a16="http://schemas.microsoft.com/office/drawing/2014/main" id="{5D6BABC3-400E-764A-A9FF-07FC66E6D4DC}"/>
              </a:ext>
            </a:extLst>
          </p:cNvPr>
          <p:cNvSpPr txBox="1"/>
          <p:nvPr/>
        </p:nvSpPr>
        <p:spPr>
          <a:xfrm>
            <a:off x="7241056" y="4520080"/>
            <a:ext cx="1676098" cy="7078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a:solidFill>
                  <a:srgbClr val="B2B2B2"/>
                </a:solidFill>
              </a:defRPr>
            </a:pPr>
            <a:r>
              <a:rPr sz="2000" dirty="0">
                <a:solidFill>
                  <a:schemeClr val="tx1"/>
                </a:solidFill>
                <a:latin typeface="Arial" panose="020B0604020202020204" pitchFamily="34" charset="0"/>
                <a:cs typeface="Arial" panose="020B0604020202020204" pitchFamily="34" charset="0"/>
              </a:rPr>
              <a:t>High powered</a:t>
            </a:r>
          </a:p>
          <a:p>
            <a:pPr>
              <a:defRPr>
                <a:solidFill>
                  <a:srgbClr val="B2B2B2"/>
                </a:solidFill>
              </a:defRPr>
            </a:pPr>
            <a:r>
              <a:rPr sz="2000" dirty="0">
                <a:solidFill>
                  <a:schemeClr val="tx1"/>
                </a:solidFill>
                <a:latin typeface="Arial" panose="020B0604020202020204" pitchFamily="34" charset="0"/>
                <a:cs typeface="Arial" panose="020B0604020202020204" pitchFamily="34" charset="0"/>
              </a:rPr>
              <a:t>Jet of energy</a:t>
            </a:r>
          </a:p>
        </p:txBody>
      </p:sp>
      <p:sp>
        <p:nvSpPr>
          <p:cNvPr id="20" name="Line 29">
            <a:extLst>
              <a:ext uri="{FF2B5EF4-FFF2-40B4-BE49-F238E27FC236}">
                <a16:creationId xmlns:a16="http://schemas.microsoft.com/office/drawing/2014/main" id="{A7C0A9FD-F17B-E044-9BB8-7D7EAD46E672}"/>
              </a:ext>
            </a:extLst>
          </p:cNvPr>
          <p:cNvSpPr/>
          <p:nvPr/>
        </p:nvSpPr>
        <p:spPr>
          <a:xfrm flipV="1">
            <a:off x="8857130" y="1853076"/>
            <a:ext cx="228601" cy="228602"/>
          </a:xfrm>
          <a:prstGeom prst="line">
            <a:avLst/>
          </a:prstGeom>
          <a:ln>
            <a:solidFill>
              <a:srgbClr val="B2B2B2"/>
            </a:solidFill>
          </a:ln>
        </p:spPr>
        <p:txBody>
          <a:bodyPr lIns="45719" rIns="45719"/>
          <a:lstStyle/>
          <a:p>
            <a:endParaRPr/>
          </a:p>
        </p:txBody>
      </p:sp>
      <p:sp>
        <p:nvSpPr>
          <p:cNvPr id="21" name="Line 30">
            <a:extLst>
              <a:ext uri="{FF2B5EF4-FFF2-40B4-BE49-F238E27FC236}">
                <a16:creationId xmlns:a16="http://schemas.microsoft.com/office/drawing/2014/main" id="{E1E4A2FF-B811-B746-9590-4DBA67AFC0DB}"/>
              </a:ext>
            </a:extLst>
          </p:cNvPr>
          <p:cNvSpPr/>
          <p:nvPr/>
        </p:nvSpPr>
        <p:spPr>
          <a:xfrm flipV="1">
            <a:off x="8857131" y="1853076"/>
            <a:ext cx="457201" cy="457202"/>
          </a:xfrm>
          <a:prstGeom prst="line">
            <a:avLst/>
          </a:prstGeom>
          <a:ln>
            <a:solidFill>
              <a:srgbClr val="B2B2B2"/>
            </a:solidFill>
          </a:ln>
        </p:spPr>
        <p:txBody>
          <a:bodyPr lIns="45719" rIns="45719"/>
          <a:lstStyle/>
          <a:p>
            <a:endParaRPr/>
          </a:p>
        </p:txBody>
      </p:sp>
      <p:sp>
        <p:nvSpPr>
          <p:cNvPr id="22" name="Line 32">
            <a:extLst>
              <a:ext uri="{FF2B5EF4-FFF2-40B4-BE49-F238E27FC236}">
                <a16:creationId xmlns:a16="http://schemas.microsoft.com/office/drawing/2014/main" id="{55DAB064-0B46-F646-9D31-97C20ABC363F}"/>
              </a:ext>
            </a:extLst>
          </p:cNvPr>
          <p:cNvSpPr/>
          <p:nvPr/>
        </p:nvSpPr>
        <p:spPr>
          <a:xfrm flipV="1">
            <a:off x="8857130" y="1853077"/>
            <a:ext cx="762001" cy="762000"/>
          </a:xfrm>
          <a:prstGeom prst="line">
            <a:avLst/>
          </a:prstGeom>
          <a:ln>
            <a:solidFill>
              <a:srgbClr val="B2B2B2"/>
            </a:solidFill>
          </a:ln>
        </p:spPr>
        <p:txBody>
          <a:bodyPr lIns="45719" rIns="45719"/>
          <a:lstStyle/>
          <a:p>
            <a:endParaRPr/>
          </a:p>
        </p:txBody>
      </p:sp>
      <p:sp>
        <p:nvSpPr>
          <p:cNvPr id="23" name="Line 33">
            <a:extLst>
              <a:ext uri="{FF2B5EF4-FFF2-40B4-BE49-F238E27FC236}">
                <a16:creationId xmlns:a16="http://schemas.microsoft.com/office/drawing/2014/main" id="{9CD3DAE9-10AB-1F4E-B549-7FF1C6692215}"/>
              </a:ext>
            </a:extLst>
          </p:cNvPr>
          <p:cNvSpPr/>
          <p:nvPr/>
        </p:nvSpPr>
        <p:spPr>
          <a:xfrm flipV="1">
            <a:off x="8857130" y="1853077"/>
            <a:ext cx="1143001" cy="1143000"/>
          </a:xfrm>
          <a:prstGeom prst="line">
            <a:avLst/>
          </a:prstGeom>
          <a:ln>
            <a:solidFill>
              <a:srgbClr val="B2B2B2"/>
            </a:solidFill>
          </a:ln>
        </p:spPr>
        <p:txBody>
          <a:bodyPr lIns="45719" rIns="45719"/>
          <a:lstStyle/>
          <a:p>
            <a:endParaRPr/>
          </a:p>
        </p:txBody>
      </p:sp>
      <p:sp>
        <p:nvSpPr>
          <p:cNvPr id="24" name="Line 34">
            <a:extLst>
              <a:ext uri="{FF2B5EF4-FFF2-40B4-BE49-F238E27FC236}">
                <a16:creationId xmlns:a16="http://schemas.microsoft.com/office/drawing/2014/main" id="{B0998685-7C8A-1047-AD57-A78174444C57}"/>
              </a:ext>
            </a:extLst>
          </p:cNvPr>
          <p:cNvSpPr/>
          <p:nvPr/>
        </p:nvSpPr>
        <p:spPr>
          <a:xfrm flipV="1">
            <a:off x="8857131" y="1929277"/>
            <a:ext cx="1371601" cy="1371600"/>
          </a:xfrm>
          <a:prstGeom prst="line">
            <a:avLst/>
          </a:prstGeom>
          <a:ln>
            <a:solidFill>
              <a:srgbClr val="B2B2B2"/>
            </a:solidFill>
          </a:ln>
        </p:spPr>
        <p:txBody>
          <a:bodyPr lIns="45719" rIns="45719"/>
          <a:lstStyle/>
          <a:p>
            <a:endParaRPr/>
          </a:p>
        </p:txBody>
      </p:sp>
      <p:sp>
        <p:nvSpPr>
          <p:cNvPr id="25" name="Line 35">
            <a:extLst>
              <a:ext uri="{FF2B5EF4-FFF2-40B4-BE49-F238E27FC236}">
                <a16:creationId xmlns:a16="http://schemas.microsoft.com/office/drawing/2014/main" id="{9576A531-B356-A348-BBF2-6DDAB56F10B3}"/>
              </a:ext>
            </a:extLst>
          </p:cNvPr>
          <p:cNvSpPr/>
          <p:nvPr/>
        </p:nvSpPr>
        <p:spPr>
          <a:xfrm flipV="1">
            <a:off x="8857130" y="3224676"/>
            <a:ext cx="381001" cy="457202"/>
          </a:xfrm>
          <a:prstGeom prst="line">
            <a:avLst/>
          </a:prstGeom>
          <a:ln>
            <a:solidFill>
              <a:srgbClr val="B2B2B2"/>
            </a:solidFill>
          </a:ln>
        </p:spPr>
        <p:txBody>
          <a:bodyPr lIns="45719" rIns="45719"/>
          <a:lstStyle/>
          <a:p>
            <a:endParaRPr/>
          </a:p>
        </p:txBody>
      </p:sp>
      <p:sp>
        <p:nvSpPr>
          <p:cNvPr id="26" name="Line 36">
            <a:extLst>
              <a:ext uri="{FF2B5EF4-FFF2-40B4-BE49-F238E27FC236}">
                <a16:creationId xmlns:a16="http://schemas.microsoft.com/office/drawing/2014/main" id="{FA555E62-8E6C-1C42-BD8F-4C8A8DE45E41}"/>
              </a:ext>
            </a:extLst>
          </p:cNvPr>
          <p:cNvSpPr/>
          <p:nvPr/>
        </p:nvSpPr>
        <p:spPr>
          <a:xfrm flipV="1">
            <a:off x="9695330" y="2386477"/>
            <a:ext cx="533401" cy="533400"/>
          </a:xfrm>
          <a:prstGeom prst="line">
            <a:avLst/>
          </a:prstGeom>
          <a:ln>
            <a:solidFill>
              <a:srgbClr val="B2B2B2"/>
            </a:solidFill>
          </a:ln>
        </p:spPr>
        <p:txBody>
          <a:bodyPr lIns="45719" rIns="45719"/>
          <a:lstStyle/>
          <a:p>
            <a:endParaRPr/>
          </a:p>
        </p:txBody>
      </p:sp>
      <p:sp>
        <p:nvSpPr>
          <p:cNvPr id="27" name="Line 37">
            <a:extLst>
              <a:ext uri="{FF2B5EF4-FFF2-40B4-BE49-F238E27FC236}">
                <a16:creationId xmlns:a16="http://schemas.microsoft.com/office/drawing/2014/main" id="{4E2163BE-4226-C544-AA0C-A7BA2BFF546D}"/>
              </a:ext>
            </a:extLst>
          </p:cNvPr>
          <p:cNvSpPr/>
          <p:nvPr/>
        </p:nvSpPr>
        <p:spPr>
          <a:xfrm flipV="1">
            <a:off x="9847731" y="2767477"/>
            <a:ext cx="381001" cy="381000"/>
          </a:xfrm>
          <a:prstGeom prst="line">
            <a:avLst/>
          </a:prstGeom>
          <a:ln>
            <a:solidFill>
              <a:srgbClr val="B2B2B2"/>
            </a:solidFill>
          </a:ln>
        </p:spPr>
        <p:txBody>
          <a:bodyPr lIns="45719" rIns="45719"/>
          <a:lstStyle/>
          <a:p>
            <a:endParaRPr/>
          </a:p>
        </p:txBody>
      </p:sp>
      <p:sp>
        <p:nvSpPr>
          <p:cNvPr id="28" name="Line 38">
            <a:extLst>
              <a:ext uri="{FF2B5EF4-FFF2-40B4-BE49-F238E27FC236}">
                <a16:creationId xmlns:a16="http://schemas.microsoft.com/office/drawing/2014/main" id="{59B6F381-9060-9C43-8BF9-3C7F4B9A7033}"/>
              </a:ext>
            </a:extLst>
          </p:cNvPr>
          <p:cNvSpPr/>
          <p:nvPr/>
        </p:nvSpPr>
        <p:spPr>
          <a:xfrm flipV="1">
            <a:off x="10000130" y="3224676"/>
            <a:ext cx="228601" cy="228602"/>
          </a:xfrm>
          <a:prstGeom prst="line">
            <a:avLst/>
          </a:prstGeom>
          <a:ln>
            <a:solidFill>
              <a:srgbClr val="B2B2B2"/>
            </a:solidFill>
          </a:ln>
        </p:spPr>
        <p:txBody>
          <a:bodyPr lIns="45719" rIns="45719"/>
          <a:lstStyle/>
          <a:p>
            <a:endParaRPr/>
          </a:p>
        </p:txBody>
      </p:sp>
      <p:pic>
        <p:nvPicPr>
          <p:cNvPr id="2" name="Picture 1">
            <a:extLst>
              <a:ext uri="{FF2B5EF4-FFF2-40B4-BE49-F238E27FC236}">
                <a16:creationId xmlns:a16="http://schemas.microsoft.com/office/drawing/2014/main" id="{7BFAA058-FC87-3D4D-82C8-335785B59E32}"/>
              </a:ext>
            </a:extLst>
          </p:cNvPr>
          <p:cNvPicPr>
            <a:picLocks noChangeAspect="1"/>
          </p:cNvPicPr>
          <p:nvPr/>
        </p:nvPicPr>
        <p:blipFill>
          <a:blip r:embed="rId4"/>
          <a:stretch>
            <a:fillRect/>
          </a:stretch>
        </p:blipFill>
        <p:spPr>
          <a:xfrm>
            <a:off x="2320738" y="3987424"/>
            <a:ext cx="2781300" cy="1981200"/>
          </a:xfrm>
          <a:prstGeom prst="rect">
            <a:avLst/>
          </a:prstGeom>
        </p:spPr>
      </p:pic>
      <p:pic>
        <p:nvPicPr>
          <p:cNvPr id="3" name="New Recording 24" descr="New Recording 24">
            <a:hlinkClick r:id="" action="ppaction://media"/>
            <a:extLst>
              <a:ext uri="{FF2B5EF4-FFF2-40B4-BE49-F238E27FC236}">
                <a16:creationId xmlns:a16="http://schemas.microsoft.com/office/drawing/2014/main" id="{B212F295-6EBD-B54D-84C2-4E1A69FBDD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1268877"/>
            <a:ext cx="412966" cy="412966"/>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p:tmAbs val="0"/>
                                  </p:iterate>
                                  <p:childTnLst>
                                    <p:set>
                                      <p:cBhvr>
                                        <p:cTn id="6" fill="hold"/>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72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3"/>
                </p:tgtEl>
              </p:cMediaNode>
            </p:audio>
          </p:childTnLst>
        </p:cTn>
      </p:par>
    </p:tnLst>
    <p:bldLst>
      <p:bldP spid="10"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ectangle 3"/>
          <p:cNvSpPr txBox="1">
            <a:spLocks noGrp="1"/>
          </p:cNvSpPr>
          <p:nvPr>
            <p:ph type="body" idx="1"/>
          </p:nvPr>
        </p:nvSpPr>
        <p:spPr>
          <a:xfrm>
            <a:off x="821870" y="1078896"/>
            <a:ext cx="6007181" cy="4940904"/>
          </a:xfrm>
          <a:prstGeom prst="rect">
            <a:avLst/>
          </a:prstGeom>
        </p:spPr>
        <p:txBody>
          <a:bodyPr lIns="44450" tIns="44450" rIns="44450" bIns="44450"/>
          <a:lstStyle/>
          <a:p>
            <a:pPr marL="0" indent="0">
              <a:buNone/>
              <a:defRPr sz="2400" b="1"/>
            </a:pPr>
            <a:endParaRPr lang="en-US" b="0" dirty="0">
              <a:solidFill>
                <a:srgbClr val="000000"/>
              </a:solidFill>
            </a:endParaRPr>
          </a:p>
          <a:p>
            <a:pPr>
              <a:defRPr b="1">
                <a:solidFill>
                  <a:srgbClr val="3366FF"/>
                </a:solidFill>
              </a:defRPr>
            </a:pPr>
            <a:r>
              <a:rPr dirty="0">
                <a:solidFill>
                  <a:srgbClr val="000090"/>
                </a:solidFill>
              </a:rPr>
              <a:t>Oxygen Balance</a:t>
            </a:r>
            <a:r>
              <a:rPr b="0" dirty="0">
                <a:solidFill>
                  <a:srgbClr val="000090"/>
                </a:solidFill>
              </a:rPr>
              <a:t> </a:t>
            </a:r>
            <a:r>
              <a:rPr b="0" dirty="0">
                <a:solidFill>
                  <a:srgbClr val="000000"/>
                </a:solidFill>
              </a:rPr>
              <a:t>- </a:t>
            </a:r>
            <a:r>
              <a:rPr sz="3000" b="0" dirty="0">
                <a:solidFill>
                  <a:srgbClr val="000000"/>
                </a:solidFill>
              </a:rPr>
              <a:t>The percentage of oxygen in an explosive material or ingredient thereof in excess of (+) or less than (-) that which is needed to produce ideal reaction products.</a:t>
            </a:r>
          </a:p>
        </p:txBody>
      </p:sp>
      <p:sp>
        <p:nvSpPr>
          <p:cNvPr id="162" name="Title 2"/>
          <p:cNvSpPr txBox="1">
            <a:spLocks noGrp="1"/>
          </p:cNvSpPr>
          <p:nvPr>
            <p:ph type="title"/>
          </p:nvPr>
        </p:nvSpPr>
        <p:spPr>
          <a:xfrm>
            <a:off x="821870" y="195939"/>
            <a:ext cx="10515601" cy="882957"/>
          </a:xfrm>
          <a:prstGeom prst="rect">
            <a:avLst/>
          </a:prstGeom>
        </p:spPr>
        <p:txBody>
          <a:bodyPr/>
          <a:lstStyle/>
          <a:p>
            <a:r>
              <a:t>Definitions</a:t>
            </a:r>
          </a:p>
        </p:txBody>
      </p:sp>
      <p:sp>
        <p:nvSpPr>
          <p:cNvPr id="4" name="Rectangle 17">
            <a:extLst>
              <a:ext uri="{FF2B5EF4-FFF2-40B4-BE49-F238E27FC236}">
                <a16:creationId xmlns:a16="http://schemas.microsoft.com/office/drawing/2014/main" id="{A0D0BA7E-100C-BF41-9D97-C9AE3DCBDC4E}"/>
              </a:ext>
            </a:extLst>
          </p:cNvPr>
          <p:cNvSpPr/>
          <p:nvPr/>
        </p:nvSpPr>
        <p:spPr>
          <a:xfrm>
            <a:off x="8745071" y="2165180"/>
            <a:ext cx="1130300" cy="3721100"/>
          </a:xfrm>
          <a:prstGeom prst="rect">
            <a:avLst/>
          </a:prstGeom>
          <a:solidFill>
            <a:srgbClr val="00DFCA"/>
          </a:solidFill>
          <a:ln w="12700">
            <a:solidFill>
              <a:srgbClr val="000000"/>
            </a:solidFill>
            <a:miter/>
          </a:ln>
        </p:spPr>
        <p:txBody>
          <a:bodyPr lIns="45719" rIns="45719" anchor="ctr"/>
          <a:lstStyle/>
          <a:p>
            <a:endParaRPr/>
          </a:p>
        </p:txBody>
      </p:sp>
      <p:sp>
        <p:nvSpPr>
          <p:cNvPr id="5" name="Rectangle 18">
            <a:extLst>
              <a:ext uri="{FF2B5EF4-FFF2-40B4-BE49-F238E27FC236}">
                <a16:creationId xmlns:a16="http://schemas.microsoft.com/office/drawing/2014/main" id="{13221E15-5514-4643-B7E4-A869A6BBAC9A}"/>
              </a:ext>
            </a:extLst>
          </p:cNvPr>
          <p:cNvSpPr/>
          <p:nvPr/>
        </p:nvSpPr>
        <p:spPr>
          <a:xfrm>
            <a:off x="9126071" y="4146380"/>
            <a:ext cx="292100" cy="1587500"/>
          </a:xfrm>
          <a:prstGeom prst="rect">
            <a:avLst/>
          </a:prstGeom>
          <a:solidFill>
            <a:srgbClr val="000000"/>
          </a:solidFill>
          <a:ln w="12700">
            <a:solidFill>
              <a:srgbClr val="000000"/>
            </a:solidFill>
            <a:miter/>
          </a:ln>
        </p:spPr>
        <p:txBody>
          <a:bodyPr lIns="45719" rIns="45719" anchor="ctr"/>
          <a:lstStyle/>
          <a:p>
            <a:endParaRPr/>
          </a:p>
        </p:txBody>
      </p:sp>
      <p:sp>
        <p:nvSpPr>
          <p:cNvPr id="6" name="Rectangle 19">
            <a:extLst>
              <a:ext uri="{FF2B5EF4-FFF2-40B4-BE49-F238E27FC236}">
                <a16:creationId xmlns:a16="http://schemas.microsoft.com/office/drawing/2014/main" id="{4CEE47CB-1D83-2C4F-8489-A68F47E754C4}"/>
              </a:ext>
            </a:extLst>
          </p:cNvPr>
          <p:cNvSpPr/>
          <p:nvPr/>
        </p:nvSpPr>
        <p:spPr>
          <a:xfrm>
            <a:off x="9126071" y="4146380"/>
            <a:ext cx="292100" cy="368300"/>
          </a:xfrm>
          <a:prstGeom prst="rect">
            <a:avLst/>
          </a:prstGeom>
          <a:gradFill>
            <a:gsLst>
              <a:gs pos="0">
                <a:srgbClr val="00DFCA"/>
              </a:gs>
              <a:gs pos="100000">
                <a:srgbClr val="00423C"/>
              </a:gs>
            </a:gsLst>
            <a:lin ang="5400000"/>
          </a:gradFill>
          <a:ln w="12700">
            <a:solidFill>
              <a:srgbClr val="000000"/>
            </a:solidFill>
            <a:miter/>
          </a:ln>
        </p:spPr>
        <p:txBody>
          <a:bodyPr lIns="45719" rIns="45719" anchor="ctr"/>
          <a:lstStyle/>
          <a:p>
            <a:endParaRPr/>
          </a:p>
        </p:txBody>
      </p:sp>
      <p:sp>
        <p:nvSpPr>
          <p:cNvPr id="7" name="Rectangle 20">
            <a:extLst>
              <a:ext uri="{FF2B5EF4-FFF2-40B4-BE49-F238E27FC236}">
                <a16:creationId xmlns:a16="http://schemas.microsoft.com/office/drawing/2014/main" id="{3DE7F9F7-5A73-9E4E-88B4-3BBA4D63FC6E}"/>
              </a:ext>
            </a:extLst>
          </p:cNvPr>
          <p:cNvSpPr txBox="1"/>
          <p:nvPr/>
        </p:nvSpPr>
        <p:spPr>
          <a:xfrm>
            <a:off x="10165887" y="4957595"/>
            <a:ext cx="884734" cy="366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4450" tIns="44450" rIns="44450" bIns="44450">
            <a:spAutoFit/>
          </a:bodyPr>
          <a:lstStyle>
            <a:lvl1pPr>
              <a:defRPr b="1">
                <a:solidFill>
                  <a:srgbClr val="B2B2B2"/>
                </a:solidFill>
              </a:defRPr>
            </a:lvl1pPr>
          </a:lstStyle>
          <a:p>
            <a:r>
              <a:rPr>
                <a:solidFill>
                  <a:schemeClr val="tx1"/>
                </a:solidFill>
              </a:rPr>
              <a:t>Product</a:t>
            </a:r>
          </a:p>
        </p:txBody>
      </p:sp>
      <p:sp>
        <p:nvSpPr>
          <p:cNvPr id="8" name="Rectangle 21">
            <a:extLst>
              <a:ext uri="{FF2B5EF4-FFF2-40B4-BE49-F238E27FC236}">
                <a16:creationId xmlns:a16="http://schemas.microsoft.com/office/drawing/2014/main" id="{3FD136F5-FE31-E847-86AE-037D999DE34C}"/>
              </a:ext>
            </a:extLst>
          </p:cNvPr>
          <p:cNvSpPr txBox="1"/>
          <p:nvPr/>
        </p:nvSpPr>
        <p:spPr>
          <a:xfrm>
            <a:off x="7597403" y="5621657"/>
            <a:ext cx="973585" cy="366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4450" tIns="44450" rIns="44450" bIns="44450">
            <a:spAutoFit/>
          </a:bodyPr>
          <a:lstStyle>
            <a:lvl1pPr>
              <a:defRPr b="1">
                <a:solidFill>
                  <a:srgbClr val="B2B2B2"/>
                </a:solidFill>
              </a:defRPr>
            </a:lvl1pPr>
          </a:lstStyle>
          <a:p>
            <a:r>
              <a:rPr dirty="0">
                <a:solidFill>
                  <a:schemeClr val="tx1"/>
                </a:solidFill>
              </a:rPr>
              <a:t>Borehole</a:t>
            </a:r>
          </a:p>
        </p:txBody>
      </p:sp>
      <p:sp>
        <p:nvSpPr>
          <p:cNvPr id="9" name="Freeform 22">
            <a:extLst>
              <a:ext uri="{FF2B5EF4-FFF2-40B4-BE49-F238E27FC236}">
                <a16:creationId xmlns:a16="http://schemas.microsoft.com/office/drawing/2014/main" id="{59C38F39-A4F7-7B44-B97A-307F997DF7EC}"/>
              </a:ext>
            </a:extLst>
          </p:cNvPr>
          <p:cNvSpPr/>
          <p:nvPr/>
        </p:nvSpPr>
        <p:spPr>
          <a:xfrm>
            <a:off x="7976721" y="1476207"/>
            <a:ext cx="2667001" cy="1520827"/>
          </a:xfrm>
          <a:custGeom>
            <a:avLst/>
            <a:gdLst/>
            <a:ahLst/>
            <a:cxnLst>
              <a:cxn ang="0">
                <a:pos x="wd2" y="hd2"/>
              </a:cxn>
              <a:cxn ang="5400000">
                <a:pos x="wd2" y="hd2"/>
              </a:cxn>
              <a:cxn ang="10800000">
                <a:pos x="wd2" y="hd2"/>
              </a:cxn>
              <a:cxn ang="16200000">
                <a:pos x="wd2" y="hd2"/>
              </a:cxn>
            </a:cxnLst>
            <a:rect l="0" t="0" r="r" b="b"/>
            <a:pathLst>
              <a:path w="21600" h="21600" extrusionOk="0">
                <a:moveTo>
                  <a:pt x="4037" y="21149"/>
                </a:moveTo>
                <a:lnTo>
                  <a:pt x="2906" y="19435"/>
                </a:lnTo>
                <a:lnTo>
                  <a:pt x="2006" y="18015"/>
                </a:lnTo>
                <a:lnTo>
                  <a:pt x="1337" y="15851"/>
                </a:lnTo>
                <a:lnTo>
                  <a:pt x="669" y="15152"/>
                </a:lnTo>
                <a:lnTo>
                  <a:pt x="231" y="12987"/>
                </a:lnTo>
                <a:lnTo>
                  <a:pt x="0" y="9402"/>
                </a:lnTo>
                <a:lnTo>
                  <a:pt x="450" y="7238"/>
                </a:lnTo>
                <a:lnTo>
                  <a:pt x="450" y="1466"/>
                </a:lnTo>
                <a:lnTo>
                  <a:pt x="1569" y="2909"/>
                </a:lnTo>
                <a:lnTo>
                  <a:pt x="2237" y="2165"/>
                </a:lnTo>
                <a:lnTo>
                  <a:pt x="3124" y="1466"/>
                </a:lnTo>
                <a:lnTo>
                  <a:pt x="6236" y="1466"/>
                </a:lnTo>
                <a:lnTo>
                  <a:pt x="6904" y="2909"/>
                </a:lnTo>
                <a:lnTo>
                  <a:pt x="10247" y="2909"/>
                </a:lnTo>
                <a:lnTo>
                  <a:pt x="11571" y="2165"/>
                </a:lnTo>
                <a:lnTo>
                  <a:pt x="17370" y="2165"/>
                </a:lnTo>
                <a:lnTo>
                  <a:pt x="17807" y="0"/>
                </a:lnTo>
                <a:lnTo>
                  <a:pt x="18707" y="744"/>
                </a:lnTo>
                <a:lnTo>
                  <a:pt x="19376" y="1466"/>
                </a:lnTo>
                <a:lnTo>
                  <a:pt x="20263" y="3630"/>
                </a:lnTo>
                <a:lnTo>
                  <a:pt x="20931" y="5749"/>
                </a:lnTo>
                <a:lnTo>
                  <a:pt x="21369" y="7914"/>
                </a:lnTo>
                <a:lnTo>
                  <a:pt x="21600" y="10078"/>
                </a:lnTo>
                <a:lnTo>
                  <a:pt x="20931" y="10823"/>
                </a:lnTo>
                <a:lnTo>
                  <a:pt x="20263" y="12243"/>
                </a:lnTo>
                <a:lnTo>
                  <a:pt x="19594" y="13686"/>
                </a:lnTo>
                <a:lnTo>
                  <a:pt x="18707" y="14408"/>
                </a:lnTo>
                <a:lnTo>
                  <a:pt x="17370" y="14408"/>
                </a:lnTo>
                <a:lnTo>
                  <a:pt x="16701" y="16572"/>
                </a:lnTo>
                <a:lnTo>
                  <a:pt x="16470" y="18737"/>
                </a:lnTo>
                <a:lnTo>
                  <a:pt x="15801" y="19435"/>
                </a:lnTo>
                <a:lnTo>
                  <a:pt x="14927" y="19435"/>
                </a:lnTo>
                <a:lnTo>
                  <a:pt x="14259" y="20901"/>
                </a:lnTo>
                <a:lnTo>
                  <a:pt x="13590" y="21600"/>
                </a:lnTo>
                <a:lnTo>
                  <a:pt x="11366" y="21600"/>
                </a:lnTo>
                <a:lnTo>
                  <a:pt x="10697" y="20901"/>
                </a:lnTo>
                <a:lnTo>
                  <a:pt x="9360" y="20901"/>
                </a:lnTo>
                <a:lnTo>
                  <a:pt x="8691" y="21600"/>
                </a:lnTo>
                <a:lnTo>
                  <a:pt x="4011" y="21600"/>
                </a:lnTo>
                <a:lnTo>
                  <a:pt x="4037" y="21149"/>
                </a:lnTo>
              </a:path>
            </a:pathLst>
          </a:custGeom>
          <a:solidFill>
            <a:srgbClr val="F83108"/>
          </a:solidFill>
          <a:ln w="12700" cap="rnd">
            <a:solidFill>
              <a:srgbClr val="000000"/>
            </a:solidFill>
          </a:ln>
        </p:spPr>
        <p:txBody>
          <a:bodyPr lIns="45719" rIns="45719"/>
          <a:lstStyle/>
          <a:p>
            <a:endParaRPr/>
          </a:p>
        </p:txBody>
      </p:sp>
      <p:sp>
        <p:nvSpPr>
          <p:cNvPr id="10" name="Rectangle 23">
            <a:extLst>
              <a:ext uri="{FF2B5EF4-FFF2-40B4-BE49-F238E27FC236}">
                <a16:creationId xmlns:a16="http://schemas.microsoft.com/office/drawing/2014/main" id="{47056310-85CE-9A4C-88D8-B1C60077B8CC}"/>
              </a:ext>
            </a:extLst>
          </p:cNvPr>
          <p:cNvSpPr txBox="1"/>
          <p:nvPr/>
        </p:nvSpPr>
        <p:spPr>
          <a:xfrm>
            <a:off x="8413287" y="2138195"/>
            <a:ext cx="901701" cy="366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4450" tIns="44450" rIns="44450" bIns="44450">
            <a:spAutoFit/>
          </a:bodyPr>
          <a:lstStyle>
            <a:lvl1pPr>
              <a:defRPr b="1"/>
            </a:lvl1pPr>
          </a:lstStyle>
          <a:p>
            <a:r>
              <a:t>FUMES</a:t>
            </a:r>
          </a:p>
        </p:txBody>
      </p:sp>
      <p:sp>
        <p:nvSpPr>
          <p:cNvPr id="11" name="AutoShape 39">
            <a:extLst>
              <a:ext uri="{FF2B5EF4-FFF2-40B4-BE49-F238E27FC236}">
                <a16:creationId xmlns:a16="http://schemas.microsoft.com/office/drawing/2014/main" id="{B0FC8F56-CDFC-A847-86D5-99BF95CD1AE1}"/>
              </a:ext>
            </a:extLst>
          </p:cNvPr>
          <p:cNvSpPr/>
          <p:nvPr/>
        </p:nvSpPr>
        <p:spPr>
          <a:xfrm>
            <a:off x="8897471" y="3917780"/>
            <a:ext cx="838201" cy="1066800"/>
          </a:xfrm>
          <a:custGeom>
            <a:avLst/>
            <a:gdLst/>
            <a:ahLst/>
            <a:cxnLst>
              <a:cxn ang="0">
                <a:pos x="wd2" y="hd2"/>
              </a:cxn>
              <a:cxn ang="5400000">
                <a:pos x="wd2" y="hd2"/>
              </a:cxn>
              <a:cxn ang="10800000">
                <a:pos x="wd2" y="hd2"/>
              </a:cxn>
              <a:cxn ang="16200000">
                <a:pos x="wd2" y="hd2"/>
              </a:cxn>
            </a:cxnLst>
            <a:rect l="0" t="0" r="r" b="b"/>
            <a:pathLst>
              <a:path w="21600" h="21600" extrusionOk="0">
                <a:moveTo>
                  <a:pt x="10800" y="5800"/>
                </a:moveTo>
                <a:lnTo>
                  <a:pt x="14522" y="0"/>
                </a:lnTo>
                <a:lnTo>
                  <a:pt x="14155" y="5325"/>
                </a:lnTo>
                <a:lnTo>
                  <a:pt x="18380" y="4457"/>
                </a:lnTo>
                <a:lnTo>
                  <a:pt x="16702" y="7315"/>
                </a:lnTo>
                <a:lnTo>
                  <a:pt x="21097" y="8137"/>
                </a:lnTo>
                <a:lnTo>
                  <a:pt x="17607" y="10475"/>
                </a:lnTo>
                <a:lnTo>
                  <a:pt x="21600" y="13290"/>
                </a:lnTo>
                <a:lnTo>
                  <a:pt x="16837" y="12942"/>
                </a:lnTo>
                <a:lnTo>
                  <a:pt x="18145" y="18095"/>
                </a:lnTo>
                <a:lnTo>
                  <a:pt x="14020" y="14457"/>
                </a:lnTo>
                <a:lnTo>
                  <a:pt x="13247" y="19737"/>
                </a:lnTo>
                <a:lnTo>
                  <a:pt x="10532" y="14935"/>
                </a:lnTo>
                <a:lnTo>
                  <a:pt x="8485" y="21600"/>
                </a:lnTo>
                <a:lnTo>
                  <a:pt x="7715" y="15627"/>
                </a:lnTo>
                <a:lnTo>
                  <a:pt x="4762" y="17617"/>
                </a:lnTo>
                <a:lnTo>
                  <a:pt x="5667" y="13937"/>
                </a:lnTo>
                <a:lnTo>
                  <a:pt x="135" y="14587"/>
                </a:lnTo>
                <a:lnTo>
                  <a:pt x="3722" y="11775"/>
                </a:lnTo>
                <a:lnTo>
                  <a:pt x="0" y="8615"/>
                </a:lnTo>
                <a:lnTo>
                  <a:pt x="4627" y="7617"/>
                </a:lnTo>
                <a:lnTo>
                  <a:pt x="370" y="2295"/>
                </a:lnTo>
                <a:lnTo>
                  <a:pt x="7312" y="6320"/>
                </a:lnTo>
                <a:lnTo>
                  <a:pt x="8352" y="2295"/>
                </a:lnTo>
                <a:close/>
              </a:path>
            </a:pathLst>
          </a:custGeom>
          <a:solidFill>
            <a:srgbClr val="CC0000"/>
          </a:solidFill>
          <a:ln w="12700">
            <a:miter lim="400000"/>
          </a:ln>
        </p:spPr>
        <p:txBody>
          <a:bodyPr lIns="45719" rIns="45719" anchor="ctr"/>
          <a:lstStyle/>
          <a:p>
            <a:endParaRPr/>
          </a:p>
        </p:txBody>
      </p:sp>
      <p:pic>
        <p:nvPicPr>
          <p:cNvPr id="2" name="New Recording 25" descr="New Recording 25">
            <a:hlinkClick r:id="" action="ppaction://media"/>
            <a:extLst>
              <a:ext uri="{FF2B5EF4-FFF2-40B4-BE49-F238E27FC236}">
                <a16:creationId xmlns:a16="http://schemas.microsoft.com/office/drawing/2014/main" id="{D1EE8E93-B5F5-B34E-9CD2-C1D800C2DCC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3518" y="1313715"/>
            <a:ext cx="324983" cy="324983"/>
          </a:xfrm>
          <a:prstGeom prst="rect">
            <a:avLst/>
          </a:prstGeom>
        </p:spPr>
      </p:pic>
    </p:spTree>
    <p:extLst>
      <p:ext uri="{BB962C8B-B14F-4D97-AF65-F5344CB8AC3E}">
        <p14:creationId xmlns:p14="http://schemas.microsoft.com/office/powerpoint/2010/main" val="24637643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fill="hold" grpId="0" nodeType="clickEffect">
                                  <p:stCondLst>
                                    <p:cond delay="0"/>
                                  </p:stCondLst>
                                  <p:iterate>
                                    <p:tmAbs val="0"/>
                                  </p:iterate>
                                  <p:childTnLst>
                                    <p:set>
                                      <p:cBhvr>
                                        <p:cTn id="10" fill="hold"/>
                                        <p:tgtEl>
                                          <p:spTgt spid="9"/>
                                        </p:tgtEl>
                                        <p:attrNameLst>
                                          <p:attrName>style.visibility</p:attrName>
                                        </p:attrNameLst>
                                      </p:cBhvr>
                                      <p:to>
                                        <p:strVal val="visible"/>
                                      </p:to>
                                    </p:set>
                                    <p:animEffect transition="in" filter="dissolve">
                                      <p:cBhvr>
                                        <p:cTn id="11" dur="500"/>
                                        <p:tgtEl>
                                          <p:spTgt spid="9"/>
                                        </p:tgtEl>
                                      </p:cBhvr>
                                    </p:animEffect>
                                  </p:childTnLst>
                                </p:cTn>
                              </p:par>
                            </p:childTnLst>
                          </p:cTn>
                        </p:par>
                        <p:par>
                          <p:cTn id="12" fill="hold">
                            <p:stCondLst>
                              <p:cond delay="500"/>
                            </p:stCondLst>
                            <p:childTnLst>
                              <p:par>
                                <p:cTn id="13" presetID="1" presetClass="mediacall" presetSubtype="0" fill="hold" nodeType="afterEffect">
                                  <p:stCondLst>
                                    <p:cond delay="0"/>
                                  </p:stCondLst>
                                  <p:childTnLst>
                                    <p:cmd type="call" cmd="playFrom(0.0)">
                                      <p:cBhvr>
                                        <p:cTn id="14" dur="197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5" fill="hold" display="0">
                  <p:stCondLst>
                    <p:cond delay="indefinite"/>
                  </p:stCondLst>
                  <p:endCondLst>
                    <p:cond evt="onStopAudio" delay="0">
                      <p:tgtEl>
                        <p:sldTgt/>
                      </p:tgtEl>
                    </p:cond>
                  </p:endCondLst>
                </p:cTn>
                <p:tgtEl>
                  <p:spTgt spid="2"/>
                </p:tgtEl>
              </p:cMediaNode>
            </p:audio>
          </p:childTnLst>
        </p:cTn>
      </p:par>
    </p:tnLst>
    <p:bldLst>
      <p:bldP spid="9" grpId="0" animBg="1" advAuto="0"/>
      <p:bldP spid="11"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Rectangle 1027"/>
          <p:cNvSpPr txBox="1">
            <a:spLocks noGrp="1"/>
          </p:cNvSpPr>
          <p:nvPr>
            <p:ph type="body" idx="1"/>
          </p:nvPr>
        </p:nvSpPr>
        <p:spPr>
          <a:xfrm>
            <a:off x="821870" y="1600203"/>
            <a:ext cx="10515601" cy="4525963"/>
          </a:xfrm>
          <a:prstGeom prst="rect">
            <a:avLst/>
          </a:prstGeom>
        </p:spPr>
        <p:txBody>
          <a:bodyPr>
            <a:normAutofit/>
          </a:bodyPr>
          <a:lstStyle>
            <a:lvl1pPr>
              <a:defRPr b="1">
                <a:solidFill>
                  <a:srgbClr val="3366FF"/>
                </a:solidFill>
              </a:defRPr>
            </a:lvl1pPr>
            <a:lvl2pPr marL="742950" indent="-285750">
              <a:spcBef>
                <a:spcPts val="600"/>
              </a:spcBef>
              <a:defRPr sz="2800" b="1"/>
            </a:lvl2pPr>
          </a:lstStyle>
          <a:p>
            <a:r>
              <a:rPr sz="2800" dirty="0">
                <a:solidFill>
                  <a:srgbClr val="000090"/>
                </a:solidFill>
              </a:rPr>
              <a:t>Permissible </a:t>
            </a:r>
            <a:r>
              <a:rPr lang="en-US" sz="2800" dirty="0">
                <a:solidFill>
                  <a:srgbClr val="000090"/>
                </a:solidFill>
              </a:rPr>
              <a:t>E</a:t>
            </a:r>
            <a:r>
              <a:rPr sz="2800" dirty="0">
                <a:solidFill>
                  <a:srgbClr val="000090"/>
                </a:solidFill>
              </a:rPr>
              <a:t>xplosives (MSHA approved explosives)</a:t>
            </a:r>
            <a:endParaRPr sz="2400" dirty="0">
              <a:solidFill>
                <a:srgbClr val="000090"/>
              </a:solidFill>
            </a:endParaRPr>
          </a:p>
          <a:p>
            <a:pPr lvl="1"/>
            <a:r>
              <a:rPr sz="2400" dirty="0"/>
              <a:t>Explosives that are approved by the Mine Safety and Health Administration for use in gassy and dusty atmospheres. Permissible explosives must be used and stored in accordance with certain conditions specified by the Mine Safety and Health Administration (MSHA).</a:t>
            </a:r>
          </a:p>
        </p:txBody>
      </p:sp>
      <p:sp>
        <p:nvSpPr>
          <p:cNvPr id="199" name="Title 2"/>
          <p:cNvSpPr txBox="1">
            <a:spLocks noGrp="1"/>
          </p:cNvSpPr>
          <p:nvPr>
            <p:ph type="title"/>
          </p:nvPr>
        </p:nvSpPr>
        <p:spPr>
          <a:xfrm>
            <a:off x="821870" y="195939"/>
            <a:ext cx="10515601" cy="882957"/>
          </a:xfrm>
          <a:prstGeom prst="rect">
            <a:avLst/>
          </a:prstGeom>
        </p:spPr>
        <p:txBody>
          <a:bodyPr/>
          <a:lstStyle/>
          <a:p>
            <a:r>
              <a:t>Definitions</a:t>
            </a:r>
          </a:p>
        </p:txBody>
      </p:sp>
      <p:pic>
        <p:nvPicPr>
          <p:cNvPr id="2" name="New Recording 26" descr="New Recording 26">
            <a:hlinkClick r:id="" action="ppaction://media"/>
            <a:extLst>
              <a:ext uri="{FF2B5EF4-FFF2-40B4-BE49-F238E27FC236}">
                <a16:creationId xmlns:a16="http://schemas.microsoft.com/office/drawing/2014/main" id="{EDE43B3C-6E54-5A4D-8C11-959DF62184A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405847"/>
            <a:ext cx="388711" cy="388711"/>
          </a:xfrm>
          <a:prstGeom prst="rect">
            <a:avLst/>
          </a:prstGeom>
        </p:spPr>
      </p:pic>
      <p:pic>
        <p:nvPicPr>
          <p:cNvPr id="3" name="Picture 2">
            <a:extLst>
              <a:ext uri="{FF2B5EF4-FFF2-40B4-BE49-F238E27FC236}">
                <a16:creationId xmlns:a16="http://schemas.microsoft.com/office/drawing/2014/main" id="{F4E34DD1-086D-0446-A427-E7067ACF010A}"/>
              </a:ext>
            </a:extLst>
          </p:cNvPr>
          <p:cNvPicPr>
            <a:picLocks noChangeAspect="1"/>
          </p:cNvPicPr>
          <p:nvPr/>
        </p:nvPicPr>
        <p:blipFill rotWithShape="1">
          <a:blip r:embed="rId5"/>
          <a:srcRect l="23934" t="38710" r="24045" b="16498"/>
          <a:stretch/>
        </p:blipFill>
        <p:spPr>
          <a:xfrm>
            <a:off x="3575450" y="4389698"/>
            <a:ext cx="5041099" cy="1736197"/>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1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Rectangle 3"/>
          <p:cNvSpPr txBox="1">
            <a:spLocks noGrp="1"/>
          </p:cNvSpPr>
          <p:nvPr>
            <p:ph type="body" idx="1"/>
          </p:nvPr>
        </p:nvSpPr>
        <p:spPr>
          <a:xfrm>
            <a:off x="821870" y="1371600"/>
            <a:ext cx="10515601" cy="4876800"/>
          </a:xfrm>
          <a:prstGeom prst="rect">
            <a:avLst/>
          </a:prstGeom>
        </p:spPr>
        <p:txBody>
          <a:bodyPr lIns="44450" tIns="44450" rIns="44450" bIns="44450"/>
          <a:lstStyle/>
          <a:p>
            <a:pPr>
              <a:defRPr b="1">
                <a:solidFill>
                  <a:srgbClr val="3366FF"/>
                </a:solidFill>
              </a:defRPr>
            </a:pPr>
            <a:r>
              <a:rPr dirty="0">
                <a:solidFill>
                  <a:srgbClr val="000090"/>
                </a:solidFill>
              </a:rPr>
              <a:t>Molecular </a:t>
            </a:r>
            <a:r>
              <a:rPr lang="en-US" dirty="0">
                <a:solidFill>
                  <a:srgbClr val="000090"/>
                </a:solidFill>
              </a:rPr>
              <a:t>E</a:t>
            </a:r>
            <a:r>
              <a:rPr dirty="0">
                <a:solidFill>
                  <a:srgbClr val="000090"/>
                </a:solidFill>
              </a:rPr>
              <a:t>xplosives (Ideal </a:t>
            </a:r>
            <a:r>
              <a:rPr lang="en-US" dirty="0">
                <a:solidFill>
                  <a:srgbClr val="000090"/>
                </a:solidFill>
              </a:rPr>
              <a:t>E</a:t>
            </a:r>
            <a:r>
              <a:rPr dirty="0">
                <a:solidFill>
                  <a:srgbClr val="000090"/>
                </a:solidFill>
              </a:rPr>
              <a:t>xplosives)</a:t>
            </a:r>
          </a:p>
          <a:p>
            <a:pPr marL="1143000" lvl="2" indent="-228600">
              <a:spcBef>
                <a:spcPts val="500"/>
              </a:spcBef>
              <a:defRPr sz="2400" b="1"/>
            </a:pPr>
            <a:r>
              <a:rPr dirty="0"/>
              <a:t>PETN (pentaerythritol tetranitrate), TNT (trinitrotoluene)</a:t>
            </a:r>
          </a:p>
          <a:p>
            <a:pPr>
              <a:defRPr b="1">
                <a:solidFill>
                  <a:srgbClr val="3366FF"/>
                </a:solidFill>
              </a:defRPr>
            </a:pPr>
            <a:r>
              <a:rPr dirty="0">
                <a:solidFill>
                  <a:srgbClr val="000090"/>
                </a:solidFill>
              </a:rPr>
              <a:t>Non-</a:t>
            </a:r>
            <a:r>
              <a:rPr lang="en-US" dirty="0">
                <a:solidFill>
                  <a:srgbClr val="000090"/>
                </a:solidFill>
              </a:rPr>
              <a:t>I</a:t>
            </a:r>
            <a:r>
              <a:rPr dirty="0">
                <a:solidFill>
                  <a:srgbClr val="000090"/>
                </a:solidFill>
              </a:rPr>
              <a:t>deal </a:t>
            </a:r>
            <a:r>
              <a:rPr lang="en-US" dirty="0">
                <a:solidFill>
                  <a:srgbClr val="000090"/>
                </a:solidFill>
              </a:rPr>
              <a:t>E</a:t>
            </a:r>
            <a:r>
              <a:rPr dirty="0">
                <a:solidFill>
                  <a:srgbClr val="000090"/>
                </a:solidFill>
              </a:rPr>
              <a:t>xplosives</a:t>
            </a:r>
          </a:p>
          <a:p>
            <a:pPr marL="1143000" lvl="2" indent="-228600">
              <a:spcBef>
                <a:spcPts val="500"/>
              </a:spcBef>
              <a:defRPr sz="2400" b="1"/>
            </a:pPr>
            <a:r>
              <a:rPr dirty="0"/>
              <a:t>Usually consists of explosive products that require the interfacing of oxidizers and reducers</a:t>
            </a:r>
          </a:p>
          <a:p>
            <a:pPr marL="1600200" lvl="3" indent="-228600">
              <a:spcBef>
                <a:spcPts val="400"/>
              </a:spcBef>
              <a:defRPr sz="2000" b="1"/>
            </a:pPr>
            <a:r>
              <a:rPr dirty="0"/>
              <a:t>ANFO (ammonium nitrate and fuel oil), water gels (ANFO, water and gelling agent), dynamites (NGs, nitrocellulose, oxidizing salts &amp; fuel ingredients</a:t>
            </a:r>
            <a:r>
              <a:rPr lang="en-US" dirty="0"/>
              <a:t>)</a:t>
            </a:r>
            <a:endParaRPr dirty="0"/>
          </a:p>
        </p:txBody>
      </p:sp>
      <p:sp>
        <p:nvSpPr>
          <p:cNvPr id="202" name="Title 2"/>
          <p:cNvSpPr txBox="1"/>
          <p:nvPr/>
        </p:nvSpPr>
        <p:spPr>
          <a:xfrm>
            <a:off x="974270" y="228600"/>
            <a:ext cx="10515601" cy="8829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defRPr sz="4400" b="1">
                <a:solidFill>
                  <a:srgbClr val="1E007F"/>
                </a:solidFill>
                <a:latin typeface="Arial"/>
                <a:ea typeface="Arial"/>
                <a:cs typeface="Arial"/>
                <a:sym typeface="Arial"/>
              </a:defRPr>
            </a:lvl1pPr>
          </a:lstStyle>
          <a:p>
            <a:r>
              <a:t>Definitions</a:t>
            </a:r>
          </a:p>
        </p:txBody>
      </p:sp>
      <p:sp>
        <p:nvSpPr>
          <p:cNvPr id="203" name="Title 4"/>
          <p:cNvSpPr txBox="1">
            <a:spLocks noGrp="1"/>
          </p:cNvSpPr>
          <p:nvPr>
            <p:ph type="title"/>
          </p:nvPr>
        </p:nvSpPr>
        <p:spPr>
          <a:xfrm>
            <a:off x="821870" y="152399"/>
            <a:ext cx="10515601" cy="882957"/>
          </a:xfrm>
          <a:prstGeom prst="rect">
            <a:avLst/>
          </a:prstGeom>
        </p:spPr>
        <p:txBody>
          <a:bodyPr/>
          <a:lstStyle/>
          <a:p>
            <a:r>
              <a:t> </a:t>
            </a:r>
          </a:p>
        </p:txBody>
      </p:sp>
      <p:pic>
        <p:nvPicPr>
          <p:cNvPr id="2" name="New Recording 27" descr="New Recording 27">
            <a:hlinkClick r:id="" action="ppaction://media"/>
            <a:extLst>
              <a:ext uri="{FF2B5EF4-FFF2-40B4-BE49-F238E27FC236}">
                <a16:creationId xmlns:a16="http://schemas.microsoft.com/office/drawing/2014/main" id="{EB5E4F5B-43F1-6F47-88FD-D791AA9942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426028"/>
            <a:ext cx="390298" cy="390298"/>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4" presetClass="entr" presetSubtype="32" fill="hold" grpId="1" nodeType="clickEffect">
                                  <p:stCondLst>
                                    <p:cond delay="0"/>
                                  </p:stCondLst>
                                  <p:iterate>
                                    <p:tmAbs val="0"/>
                                  </p:iterate>
                                  <p:childTnLst>
                                    <p:set>
                                      <p:cBhvr>
                                        <p:cTn id="6" fill="hold"/>
                                        <p:tgtEl>
                                          <p:spTgt spid="201">
                                            <p:bg/>
                                          </p:spTgt>
                                        </p:tgtEl>
                                        <p:attrNameLst>
                                          <p:attrName>style.visibility</p:attrName>
                                        </p:attrNameLst>
                                      </p:cBhvr>
                                      <p:to>
                                        <p:strVal val="visible"/>
                                      </p:to>
                                    </p:set>
                                    <p:animEffect transition="in" filter="box(out)">
                                      <p:cBhvr>
                                        <p:cTn id="7" dur="500"/>
                                        <p:tgtEl>
                                          <p:spTgt spid="201">
                                            <p:bg/>
                                          </p:spTgt>
                                        </p:tgtEl>
                                      </p:cBhvr>
                                    </p:animEffect>
                                  </p:childTnLst>
                                </p:cTn>
                              </p:par>
                              <p:par>
                                <p:cTn id="8" presetID="4" presetClass="entr" presetSubtype="32" fill="hold" grpId="1" nodeType="withEffect">
                                  <p:stCondLst>
                                    <p:cond delay="0"/>
                                  </p:stCondLst>
                                  <p:iterate>
                                    <p:tmAbs val="0"/>
                                  </p:iterate>
                                  <p:childTnLst>
                                    <p:set>
                                      <p:cBhvr>
                                        <p:cTn id="9" fill="hold"/>
                                        <p:tgtEl>
                                          <p:spTgt spid="201">
                                            <p:txEl>
                                              <p:pRg st="0" end="0"/>
                                            </p:txEl>
                                          </p:spTgt>
                                        </p:tgtEl>
                                        <p:attrNameLst>
                                          <p:attrName>style.visibility</p:attrName>
                                        </p:attrNameLst>
                                      </p:cBhvr>
                                      <p:to>
                                        <p:strVal val="visible"/>
                                      </p:to>
                                    </p:set>
                                    <p:animEffect transition="in" filter="box(out)">
                                      <p:cBhvr>
                                        <p:cTn id="10" dur="500"/>
                                        <p:tgtEl>
                                          <p:spTgt spid="201">
                                            <p:txEl>
                                              <p:pRg st="0" end="0"/>
                                            </p:txEl>
                                          </p:spTgt>
                                        </p:tgtEl>
                                      </p:cBhvr>
                                    </p:animEffect>
                                  </p:childTnLst>
                                </p:cTn>
                              </p:par>
                              <p:par>
                                <p:cTn id="11" presetID="4" presetClass="entr" presetSubtype="32" fill="hold" grpId="1" nodeType="withEffect">
                                  <p:stCondLst>
                                    <p:cond delay="0"/>
                                  </p:stCondLst>
                                  <p:iterate>
                                    <p:tmAbs val="0"/>
                                  </p:iterate>
                                  <p:childTnLst>
                                    <p:set>
                                      <p:cBhvr>
                                        <p:cTn id="12" fill="hold"/>
                                        <p:tgtEl>
                                          <p:spTgt spid="201">
                                            <p:txEl>
                                              <p:pRg st="1" end="1"/>
                                            </p:txEl>
                                          </p:spTgt>
                                        </p:tgtEl>
                                        <p:attrNameLst>
                                          <p:attrName>style.visibility</p:attrName>
                                        </p:attrNameLst>
                                      </p:cBhvr>
                                      <p:to>
                                        <p:strVal val="visible"/>
                                      </p:to>
                                    </p:set>
                                    <p:animEffect transition="in" filter="box(out)">
                                      <p:cBhvr>
                                        <p:cTn id="13" dur="500"/>
                                        <p:tgtEl>
                                          <p:spTgt spid="201">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32" fill="hold" grpId="1" nodeType="clickEffect">
                                  <p:stCondLst>
                                    <p:cond delay="0"/>
                                  </p:stCondLst>
                                  <p:iterate>
                                    <p:tmAbs val="0"/>
                                  </p:iterate>
                                  <p:childTnLst>
                                    <p:set>
                                      <p:cBhvr>
                                        <p:cTn id="17" fill="hold"/>
                                        <p:tgtEl>
                                          <p:spTgt spid="201">
                                            <p:txEl>
                                              <p:pRg st="2" end="2"/>
                                            </p:txEl>
                                          </p:spTgt>
                                        </p:tgtEl>
                                        <p:attrNameLst>
                                          <p:attrName>style.visibility</p:attrName>
                                        </p:attrNameLst>
                                      </p:cBhvr>
                                      <p:to>
                                        <p:strVal val="visible"/>
                                      </p:to>
                                    </p:set>
                                    <p:animEffect transition="in" filter="box(out)">
                                      <p:cBhvr>
                                        <p:cTn id="18" dur="500"/>
                                        <p:tgtEl>
                                          <p:spTgt spid="201">
                                            <p:txEl>
                                              <p:pRg st="2" end="2"/>
                                            </p:txEl>
                                          </p:spTgt>
                                        </p:tgtEl>
                                      </p:cBhvr>
                                    </p:animEffect>
                                  </p:childTnLst>
                                </p:cTn>
                              </p:par>
                              <p:par>
                                <p:cTn id="19" presetID="4" presetClass="entr" presetSubtype="32" fill="hold" grpId="1" nodeType="withEffect">
                                  <p:stCondLst>
                                    <p:cond delay="0"/>
                                  </p:stCondLst>
                                  <p:iterate>
                                    <p:tmAbs val="0"/>
                                  </p:iterate>
                                  <p:childTnLst>
                                    <p:set>
                                      <p:cBhvr>
                                        <p:cTn id="20" fill="hold"/>
                                        <p:tgtEl>
                                          <p:spTgt spid="201">
                                            <p:txEl>
                                              <p:pRg st="3" end="3"/>
                                            </p:txEl>
                                          </p:spTgt>
                                        </p:tgtEl>
                                        <p:attrNameLst>
                                          <p:attrName>style.visibility</p:attrName>
                                        </p:attrNameLst>
                                      </p:cBhvr>
                                      <p:to>
                                        <p:strVal val="visible"/>
                                      </p:to>
                                    </p:set>
                                    <p:animEffect transition="in" filter="box(out)">
                                      <p:cBhvr>
                                        <p:cTn id="21" dur="500"/>
                                        <p:tgtEl>
                                          <p:spTgt spid="201">
                                            <p:txEl>
                                              <p:pRg st="3" end="3"/>
                                            </p:txEl>
                                          </p:spTgt>
                                        </p:tgtEl>
                                      </p:cBhvr>
                                    </p:animEffect>
                                  </p:childTnLst>
                                </p:cTn>
                              </p:par>
                              <p:par>
                                <p:cTn id="22" presetID="4" presetClass="entr" presetSubtype="32" fill="hold" grpId="1" nodeType="withEffect">
                                  <p:stCondLst>
                                    <p:cond delay="0"/>
                                  </p:stCondLst>
                                  <p:iterate>
                                    <p:tmAbs val="0"/>
                                  </p:iterate>
                                  <p:childTnLst>
                                    <p:set>
                                      <p:cBhvr>
                                        <p:cTn id="23" fill="hold"/>
                                        <p:tgtEl>
                                          <p:spTgt spid="201">
                                            <p:txEl>
                                              <p:pRg st="4" end="4"/>
                                            </p:txEl>
                                          </p:spTgt>
                                        </p:tgtEl>
                                        <p:attrNameLst>
                                          <p:attrName>style.visibility</p:attrName>
                                        </p:attrNameLst>
                                      </p:cBhvr>
                                      <p:to>
                                        <p:strVal val="visible"/>
                                      </p:to>
                                    </p:set>
                                    <p:animEffect transition="in" filter="box(out)">
                                      <p:cBhvr>
                                        <p:cTn id="24" dur="500"/>
                                        <p:tgtEl>
                                          <p:spTgt spid="201">
                                            <p:txEl>
                                              <p:pRg st="4" end="4"/>
                                            </p:txEl>
                                          </p:spTgt>
                                        </p:tgtEl>
                                      </p:cBhvr>
                                    </p:animEffect>
                                  </p:childTnLst>
                                </p:cTn>
                              </p:par>
                            </p:childTnLst>
                          </p:cTn>
                        </p:par>
                        <p:par>
                          <p:cTn id="25" fill="hold">
                            <p:stCondLst>
                              <p:cond delay="500"/>
                            </p:stCondLst>
                            <p:childTnLst>
                              <p:par>
                                <p:cTn id="26" presetID="1" presetClass="mediacall" presetSubtype="0" fill="hold" nodeType="afterEffect">
                                  <p:stCondLst>
                                    <p:cond delay="0"/>
                                  </p:stCondLst>
                                  <p:childTnLst>
                                    <p:cmd type="call" cmd="playFrom(0.0)">
                                      <p:cBhvr>
                                        <p:cTn id="27" dur="215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8" fill="hold" display="0">
                  <p:stCondLst>
                    <p:cond delay="indefinite"/>
                  </p:stCondLst>
                  <p:endCondLst>
                    <p:cond evt="onStopAudio" delay="0">
                      <p:tgtEl>
                        <p:sldTgt/>
                      </p:tgtEl>
                    </p:cond>
                  </p:endCondLst>
                </p:cTn>
                <p:tgtEl>
                  <p:spTgt spid="2"/>
                </p:tgtEl>
              </p:cMediaNode>
            </p:audio>
          </p:childTnLst>
        </p:cTn>
      </p:par>
    </p:tnLst>
    <p:bldLst>
      <p:bldP spid="201" grpId="1" build="p"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Rectangle 1028"/>
          <p:cNvSpPr/>
          <p:nvPr/>
        </p:nvSpPr>
        <p:spPr>
          <a:xfrm>
            <a:off x="1082675" y="514040"/>
            <a:ext cx="9609137" cy="5559848"/>
          </a:xfrm>
          <a:prstGeom prst="rect">
            <a:avLst/>
          </a:prstGeom>
          <a:solidFill>
            <a:schemeClr val="accent3">
              <a:lumOff val="44000"/>
            </a:schemeClr>
          </a:solidFill>
          <a:ln w="12700">
            <a:solidFill>
              <a:schemeClr val="accent3">
                <a:lumOff val="44000"/>
              </a:schemeClr>
            </a:solidFill>
            <a:miter/>
          </a:ln>
        </p:spPr>
        <p:txBody>
          <a:bodyPr lIns="45719" rIns="45719" anchor="ctr"/>
          <a:lstStyle/>
          <a:p>
            <a:endParaRPr/>
          </a:p>
        </p:txBody>
      </p:sp>
      <p:sp>
        <p:nvSpPr>
          <p:cNvPr id="208" name="Freeform 1029"/>
          <p:cNvSpPr/>
          <p:nvPr/>
        </p:nvSpPr>
        <p:spPr>
          <a:xfrm>
            <a:off x="1408112" y="156571"/>
            <a:ext cx="9375777" cy="5917316"/>
          </a:xfrm>
          <a:prstGeom prst="rect">
            <a:avLst/>
          </a:prstGeom>
          <a:ln w="25400" cap="rnd">
            <a:solidFill>
              <a:srgbClr val="000000"/>
            </a:solidFill>
          </a:ln>
        </p:spPr>
        <p:txBody>
          <a:bodyPr lIns="45719" rIns="45719"/>
          <a:lstStyle/>
          <a:p>
            <a:endParaRPr/>
          </a:p>
        </p:txBody>
      </p:sp>
      <p:sp>
        <p:nvSpPr>
          <p:cNvPr id="209" name="Freeform 1030"/>
          <p:cNvSpPr/>
          <p:nvPr/>
        </p:nvSpPr>
        <p:spPr>
          <a:xfrm>
            <a:off x="2225675" y="5314343"/>
            <a:ext cx="7339013" cy="622301"/>
          </a:xfrm>
          <a:custGeom>
            <a:avLst/>
            <a:gdLst/>
            <a:ahLst/>
            <a:cxnLst>
              <a:cxn ang="0">
                <a:pos x="wd2" y="hd2"/>
              </a:cxn>
              <a:cxn ang="5400000">
                <a:pos x="wd2" y="hd2"/>
              </a:cxn>
              <a:cxn ang="10800000">
                <a:pos x="wd2" y="hd2"/>
              </a:cxn>
              <a:cxn ang="16200000">
                <a:pos x="wd2" y="hd2"/>
              </a:cxn>
            </a:cxnLst>
            <a:rect l="0" t="0" r="r" b="b"/>
            <a:pathLst>
              <a:path w="21600" h="21600" extrusionOk="0">
                <a:moveTo>
                  <a:pt x="0" y="110"/>
                </a:moveTo>
                <a:lnTo>
                  <a:pt x="21165" y="0"/>
                </a:lnTo>
                <a:lnTo>
                  <a:pt x="21208" y="55"/>
                </a:lnTo>
                <a:lnTo>
                  <a:pt x="21254" y="220"/>
                </a:lnTo>
                <a:lnTo>
                  <a:pt x="21296" y="441"/>
                </a:lnTo>
                <a:lnTo>
                  <a:pt x="21334" y="827"/>
                </a:lnTo>
                <a:lnTo>
                  <a:pt x="21371" y="1267"/>
                </a:lnTo>
                <a:lnTo>
                  <a:pt x="21413" y="1818"/>
                </a:lnTo>
                <a:lnTo>
                  <a:pt x="21441" y="2424"/>
                </a:lnTo>
                <a:lnTo>
                  <a:pt x="21474" y="3086"/>
                </a:lnTo>
                <a:lnTo>
                  <a:pt x="21502" y="3857"/>
                </a:lnTo>
                <a:lnTo>
                  <a:pt x="21549" y="5620"/>
                </a:lnTo>
                <a:lnTo>
                  <a:pt x="21567" y="6502"/>
                </a:lnTo>
                <a:lnTo>
                  <a:pt x="21581" y="7494"/>
                </a:lnTo>
                <a:lnTo>
                  <a:pt x="21595" y="8541"/>
                </a:lnTo>
                <a:lnTo>
                  <a:pt x="21600" y="9588"/>
                </a:lnTo>
                <a:lnTo>
                  <a:pt x="21600" y="11847"/>
                </a:lnTo>
                <a:lnTo>
                  <a:pt x="21595" y="12894"/>
                </a:lnTo>
                <a:lnTo>
                  <a:pt x="21567" y="14878"/>
                </a:lnTo>
                <a:lnTo>
                  <a:pt x="21549" y="15814"/>
                </a:lnTo>
                <a:lnTo>
                  <a:pt x="21525" y="16696"/>
                </a:lnTo>
                <a:lnTo>
                  <a:pt x="21502" y="17522"/>
                </a:lnTo>
                <a:lnTo>
                  <a:pt x="21474" y="18294"/>
                </a:lnTo>
                <a:lnTo>
                  <a:pt x="21441" y="19010"/>
                </a:lnTo>
                <a:lnTo>
                  <a:pt x="21413" y="19616"/>
                </a:lnTo>
                <a:lnTo>
                  <a:pt x="21334" y="20553"/>
                </a:lnTo>
                <a:lnTo>
                  <a:pt x="21296" y="20939"/>
                </a:lnTo>
                <a:lnTo>
                  <a:pt x="21254" y="21214"/>
                </a:lnTo>
                <a:lnTo>
                  <a:pt x="21208" y="21380"/>
                </a:lnTo>
                <a:lnTo>
                  <a:pt x="21165" y="21435"/>
                </a:lnTo>
                <a:lnTo>
                  <a:pt x="0" y="21600"/>
                </a:lnTo>
                <a:lnTo>
                  <a:pt x="42" y="21545"/>
                </a:lnTo>
                <a:lnTo>
                  <a:pt x="84" y="21380"/>
                </a:lnTo>
                <a:lnTo>
                  <a:pt x="126" y="21104"/>
                </a:lnTo>
                <a:lnTo>
                  <a:pt x="164" y="20718"/>
                </a:lnTo>
                <a:lnTo>
                  <a:pt x="201" y="20278"/>
                </a:lnTo>
                <a:lnTo>
                  <a:pt x="238" y="19782"/>
                </a:lnTo>
                <a:lnTo>
                  <a:pt x="271" y="19176"/>
                </a:lnTo>
                <a:lnTo>
                  <a:pt x="304" y="18459"/>
                </a:lnTo>
                <a:lnTo>
                  <a:pt x="332" y="17688"/>
                </a:lnTo>
                <a:lnTo>
                  <a:pt x="355" y="16861"/>
                </a:lnTo>
                <a:lnTo>
                  <a:pt x="378" y="15980"/>
                </a:lnTo>
                <a:lnTo>
                  <a:pt x="397" y="15043"/>
                </a:lnTo>
                <a:lnTo>
                  <a:pt x="411" y="14051"/>
                </a:lnTo>
                <a:lnTo>
                  <a:pt x="430" y="11957"/>
                </a:lnTo>
                <a:lnTo>
                  <a:pt x="430" y="9753"/>
                </a:lnTo>
                <a:lnTo>
                  <a:pt x="411" y="7659"/>
                </a:lnTo>
                <a:lnTo>
                  <a:pt x="397" y="6667"/>
                </a:lnTo>
                <a:lnTo>
                  <a:pt x="378" y="5786"/>
                </a:lnTo>
                <a:lnTo>
                  <a:pt x="355" y="4849"/>
                </a:lnTo>
                <a:lnTo>
                  <a:pt x="332" y="4022"/>
                </a:lnTo>
                <a:lnTo>
                  <a:pt x="304" y="3251"/>
                </a:lnTo>
                <a:lnTo>
                  <a:pt x="271" y="2590"/>
                </a:lnTo>
                <a:lnTo>
                  <a:pt x="238" y="1984"/>
                </a:lnTo>
                <a:lnTo>
                  <a:pt x="201" y="1433"/>
                </a:lnTo>
                <a:lnTo>
                  <a:pt x="164" y="992"/>
                </a:lnTo>
                <a:lnTo>
                  <a:pt x="126" y="606"/>
                </a:lnTo>
                <a:lnTo>
                  <a:pt x="84" y="331"/>
                </a:lnTo>
                <a:lnTo>
                  <a:pt x="0" y="110"/>
                </a:lnTo>
              </a:path>
            </a:pathLst>
          </a:custGeom>
          <a:solidFill>
            <a:schemeClr val="accent2">
              <a:lumMod val="40000"/>
              <a:lumOff val="60000"/>
            </a:schemeClr>
          </a:solidFill>
          <a:ln w="12700" cap="rnd">
            <a:solidFill>
              <a:schemeClr val="accent3">
                <a:lumOff val="44000"/>
              </a:schemeClr>
            </a:solidFill>
          </a:ln>
        </p:spPr>
        <p:txBody>
          <a:bodyPr lIns="45719" rIns="45719"/>
          <a:lstStyle/>
          <a:p>
            <a:endParaRPr/>
          </a:p>
        </p:txBody>
      </p:sp>
      <p:sp>
        <p:nvSpPr>
          <p:cNvPr id="210" name="Freeform 1031"/>
          <p:cNvSpPr/>
          <p:nvPr/>
        </p:nvSpPr>
        <p:spPr>
          <a:xfrm>
            <a:off x="2225675" y="2723543"/>
            <a:ext cx="7339013" cy="622301"/>
          </a:xfrm>
          <a:custGeom>
            <a:avLst/>
            <a:gdLst/>
            <a:ahLst/>
            <a:cxnLst>
              <a:cxn ang="0">
                <a:pos x="wd2" y="hd2"/>
              </a:cxn>
              <a:cxn ang="5400000">
                <a:pos x="wd2" y="hd2"/>
              </a:cxn>
              <a:cxn ang="10800000">
                <a:pos x="wd2" y="hd2"/>
              </a:cxn>
              <a:cxn ang="16200000">
                <a:pos x="wd2" y="hd2"/>
              </a:cxn>
            </a:cxnLst>
            <a:rect l="0" t="0" r="r" b="b"/>
            <a:pathLst>
              <a:path w="21600" h="21600" extrusionOk="0">
                <a:moveTo>
                  <a:pt x="0" y="110"/>
                </a:moveTo>
                <a:lnTo>
                  <a:pt x="21165" y="0"/>
                </a:lnTo>
                <a:lnTo>
                  <a:pt x="21208" y="55"/>
                </a:lnTo>
                <a:lnTo>
                  <a:pt x="21254" y="220"/>
                </a:lnTo>
                <a:lnTo>
                  <a:pt x="21296" y="441"/>
                </a:lnTo>
                <a:lnTo>
                  <a:pt x="21334" y="827"/>
                </a:lnTo>
                <a:lnTo>
                  <a:pt x="21371" y="1267"/>
                </a:lnTo>
                <a:lnTo>
                  <a:pt x="21413" y="1818"/>
                </a:lnTo>
                <a:lnTo>
                  <a:pt x="21441" y="2424"/>
                </a:lnTo>
                <a:lnTo>
                  <a:pt x="21474" y="3086"/>
                </a:lnTo>
                <a:lnTo>
                  <a:pt x="21502" y="3857"/>
                </a:lnTo>
                <a:lnTo>
                  <a:pt x="21549" y="5620"/>
                </a:lnTo>
                <a:lnTo>
                  <a:pt x="21567" y="6502"/>
                </a:lnTo>
                <a:lnTo>
                  <a:pt x="21581" y="7494"/>
                </a:lnTo>
                <a:lnTo>
                  <a:pt x="21595" y="8541"/>
                </a:lnTo>
                <a:lnTo>
                  <a:pt x="21600" y="9588"/>
                </a:lnTo>
                <a:lnTo>
                  <a:pt x="21600" y="11847"/>
                </a:lnTo>
                <a:lnTo>
                  <a:pt x="21595" y="12894"/>
                </a:lnTo>
                <a:lnTo>
                  <a:pt x="21567" y="14878"/>
                </a:lnTo>
                <a:lnTo>
                  <a:pt x="21549" y="15814"/>
                </a:lnTo>
                <a:lnTo>
                  <a:pt x="21525" y="16696"/>
                </a:lnTo>
                <a:lnTo>
                  <a:pt x="21502" y="17522"/>
                </a:lnTo>
                <a:lnTo>
                  <a:pt x="21474" y="18294"/>
                </a:lnTo>
                <a:lnTo>
                  <a:pt x="21441" y="19010"/>
                </a:lnTo>
                <a:lnTo>
                  <a:pt x="21413" y="19616"/>
                </a:lnTo>
                <a:lnTo>
                  <a:pt x="21334" y="20553"/>
                </a:lnTo>
                <a:lnTo>
                  <a:pt x="21296" y="20939"/>
                </a:lnTo>
                <a:lnTo>
                  <a:pt x="21254" y="21214"/>
                </a:lnTo>
                <a:lnTo>
                  <a:pt x="21208" y="21380"/>
                </a:lnTo>
                <a:lnTo>
                  <a:pt x="21165" y="21435"/>
                </a:lnTo>
                <a:lnTo>
                  <a:pt x="0" y="21600"/>
                </a:lnTo>
                <a:lnTo>
                  <a:pt x="42" y="21545"/>
                </a:lnTo>
                <a:lnTo>
                  <a:pt x="84" y="21380"/>
                </a:lnTo>
                <a:lnTo>
                  <a:pt x="126" y="21104"/>
                </a:lnTo>
                <a:lnTo>
                  <a:pt x="164" y="20718"/>
                </a:lnTo>
                <a:lnTo>
                  <a:pt x="201" y="20278"/>
                </a:lnTo>
                <a:lnTo>
                  <a:pt x="238" y="19782"/>
                </a:lnTo>
                <a:lnTo>
                  <a:pt x="271" y="19176"/>
                </a:lnTo>
                <a:lnTo>
                  <a:pt x="304" y="18459"/>
                </a:lnTo>
                <a:lnTo>
                  <a:pt x="332" y="17688"/>
                </a:lnTo>
                <a:lnTo>
                  <a:pt x="355" y="16861"/>
                </a:lnTo>
                <a:lnTo>
                  <a:pt x="378" y="15980"/>
                </a:lnTo>
                <a:lnTo>
                  <a:pt x="397" y="15043"/>
                </a:lnTo>
                <a:lnTo>
                  <a:pt x="411" y="14051"/>
                </a:lnTo>
                <a:lnTo>
                  <a:pt x="430" y="11957"/>
                </a:lnTo>
                <a:lnTo>
                  <a:pt x="430" y="9753"/>
                </a:lnTo>
                <a:lnTo>
                  <a:pt x="411" y="7659"/>
                </a:lnTo>
                <a:lnTo>
                  <a:pt x="397" y="6667"/>
                </a:lnTo>
                <a:lnTo>
                  <a:pt x="378" y="5786"/>
                </a:lnTo>
                <a:lnTo>
                  <a:pt x="355" y="4849"/>
                </a:lnTo>
                <a:lnTo>
                  <a:pt x="332" y="4022"/>
                </a:lnTo>
                <a:lnTo>
                  <a:pt x="304" y="3251"/>
                </a:lnTo>
                <a:lnTo>
                  <a:pt x="271" y="2590"/>
                </a:lnTo>
                <a:lnTo>
                  <a:pt x="238" y="1984"/>
                </a:lnTo>
                <a:lnTo>
                  <a:pt x="201" y="1433"/>
                </a:lnTo>
                <a:lnTo>
                  <a:pt x="164" y="992"/>
                </a:lnTo>
                <a:lnTo>
                  <a:pt x="126" y="606"/>
                </a:lnTo>
                <a:lnTo>
                  <a:pt x="84" y="331"/>
                </a:lnTo>
                <a:lnTo>
                  <a:pt x="0" y="110"/>
                </a:lnTo>
              </a:path>
            </a:pathLst>
          </a:custGeom>
          <a:solidFill>
            <a:srgbClr val="CBCBCB"/>
          </a:solidFill>
          <a:ln w="12700" cap="rnd">
            <a:solidFill>
              <a:schemeClr val="accent3">
                <a:lumOff val="44000"/>
              </a:schemeClr>
            </a:solidFill>
          </a:ln>
        </p:spPr>
        <p:txBody>
          <a:bodyPr lIns="45719" rIns="45719"/>
          <a:lstStyle/>
          <a:p>
            <a:endParaRPr/>
          </a:p>
        </p:txBody>
      </p:sp>
      <p:sp>
        <p:nvSpPr>
          <p:cNvPr id="211" name="Freeform 1032"/>
          <p:cNvSpPr/>
          <p:nvPr/>
        </p:nvSpPr>
        <p:spPr>
          <a:xfrm>
            <a:off x="2078040" y="2755293"/>
            <a:ext cx="293689" cy="617539"/>
          </a:xfrm>
          <a:custGeom>
            <a:avLst/>
            <a:gdLst/>
            <a:ahLst/>
            <a:cxnLst>
              <a:cxn ang="0">
                <a:pos x="wd2" y="hd2"/>
              </a:cxn>
              <a:cxn ang="5400000">
                <a:pos x="wd2" y="hd2"/>
              </a:cxn>
              <a:cxn ang="10800000">
                <a:pos x="wd2" y="hd2"/>
              </a:cxn>
              <a:cxn ang="16200000">
                <a:pos x="wd2" y="hd2"/>
              </a:cxn>
            </a:cxnLst>
            <a:rect l="0" t="0" r="r" b="b"/>
            <a:pathLst>
              <a:path w="21600" h="21600" extrusionOk="0">
                <a:moveTo>
                  <a:pt x="21600" y="10828"/>
                </a:moveTo>
                <a:lnTo>
                  <a:pt x="21600" y="9995"/>
                </a:lnTo>
                <a:lnTo>
                  <a:pt x="21366" y="8329"/>
                </a:lnTo>
                <a:lnTo>
                  <a:pt x="21133" y="7552"/>
                </a:lnTo>
                <a:lnTo>
                  <a:pt x="20432" y="5997"/>
                </a:lnTo>
                <a:lnTo>
                  <a:pt x="20082" y="5275"/>
                </a:lnTo>
                <a:lnTo>
                  <a:pt x="19615" y="4553"/>
                </a:lnTo>
                <a:lnTo>
                  <a:pt x="19148" y="3887"/>
                </a:lnTo>
                <a:lnTo>
                  <a:pt x="18564" y="3276"/>
                </a:lnTo>
                <a:lnTo>
                  <a:pt x="17981" y="2721"/>
                </a:lnTo>
                <a:lnTo>
                  <a:pt x="17280" y="2166"/>
                </a:lnTo>
                <a:lnTo>
                  <a:pt x="16696" y="1721"/>
                </a:lnTo>
                <a:lnTo>
                  <a:pt x="15879" y="1277"/>
                </a:lnTo>
                <a:lnTo>
                  <a:pt x="14478" y="611"/>
                </a:lnTo>
                <a:lnTo>
                  <a:pt x="12843" y="167"/>
                </a:lnTo>
                <a:lnTo>
                  <a:pt x="12026" y="56"/>
                </a:lnTo>
                <a:lnTo>
                  <a:pt x="11209" y="0"/>
                </a:lnTo>
                <a:lnTo>
                  <a:pt x="10391" y="0"/>
                </a:lnTo>
                <a:lnTo>
                  <a:pt x="9574" y="56"/>
                </a:lnTo>
                <a:lnTo>
                  <a:pt x="8757" y="167"/>
                </a:lnTo>
                <a:lnTo>
                  <a:pt x="7122" y="611"/>
                </a:lnTo>
                <a:lnTo>
                  <a:pt x="6305" y="944"/>
                </a:lnTo>
                <a:lnTo>
                  <a:pt x="5604" y="1277"/>
                </a:lnTo>
                <a:lnTo>
                  <a:pt x="4904" y="1721"/>
                </a:lnTo>
                <a:lnTo>
                  <a:pt x="4320" y="2166"/>
                </a:lnTo>
                <a:lnTo>
                  <a:pt x="3619" y="2721"/>
                </a:lnTo>
                <a:lnTo>
                  <a:pt x="3036" y="3276"/>
                </a:lnTo>
                <a:lnTo>
                  <a:pt x="2452" y="3887"/>
                </a:lnTo>
                <a:lnTo>
                  <a:pt x="1868" y="4553"/>
                </a:lnTo>
                <a:lnTo>
                  <a:pt x="1168" y="5997"/>
                </a:lnTo>
                <a:lnTo>
                  <a:pt x="467" y="7552"/>
                </a:lnTo>
                <a:lnTo>
                  <a:pt x="234" y="8329"/>
                </a:lnTo>
                <a:lnTo>
                  <a:pt x="0" y="9995"/>
                </a:lnTo>
                <a:lnTo>
                  <a:pt x="0" y="11661"/>
                </a:lnTo>
                <a:lnTo>
                  <a:pt x="117" y="12438"/>
                </a:lnTo>
                <a:lnTo>
                  <a:pt x="234" y="13271"/>
                </a:lnTo>
                <a:lnTo>
                  <a:pt x="467" y="14048"/>
                </a:lnTo>
                <a:lnTo>
                  <a:pt x="817" y="14881"/>
                </a:lnTo>
                <a:lnTo>
                  <a:pt x="1518" y="16325"/>
                </a:lnTo>
                <a:lnTo>
                  <a:pt x="1985" y="17047"/>
                </a:lnTo>
                <a:lnTo>
                  <a:pt x="2452" y="17713"/>
                </a:lnTo>
                <a:lnTo>
                  <a:pt x="3036" y="18324"/>
                </a:lnTo>
                <a:lnTo>
                  <a:pt x="3619" y="18879"/>
                </a:lnTo>
                <a:lnTo>
                  <a:pt x="4320" y="19434"/>
                </a:lnTo>
                <a:lnTo>
                  <a:pt x="4904" y="19879"/>
                </a:lnTo>
                <a:lnTo>
                  <a:pt x="5721" y="20323"/>
                </a:lnTo>
                <a:lnTo>
                  <a:pt x="6422" y="20712"/>
                </a:lnTo>
                <a:lnTo>
                  <a:pt x="7122" y="20989"/>
                </a:lnTo>
                <a:lnTo>
                  <a:pt x="8757" y="21433"/>
                </a:lnTo>
                <a:lnTo>
                  <a:pt x="9574" y="21544"/>
                </a:lnTo>
                <a:lnTo>
                  <a:pt x="10391" y="21600"/>
                </a:lnTo>
                <a:lnTo>
                  <a:pt x="11209" y="21600"/>
                </a:lnTo>
                <a:lnTo>
                  <a:pt x="12026" y="21544"/>
                </a:lnTo>
                <a:lnTo>
                  <a:pt x="12843" y="21433"/>
                </a:lnTo>
                <a:lnTo>
                  <a:pt x="14478" y="20989"/>
                </a:lnTo>
                <a:lnTo>
                  <a:pt x="15295" y="20712"/>
                </a:lnTo>
                <a:lnTo>
                  <a:pt x="15996" y="20323"/>
                </a:lnTo>
                <a:lnTo>
                  <a:pt x="16696" y="19879"/>
                </a:lnTo>
                <a:lnTo>
                  <a:pt x="17280" y="19434"/>
                </a:lnTo>
                <a:lnTo>
                  <a:pt x="17981" y="18879"/>
                </a:lnTo>
                <a:lnTo>
                  <a:pt x="18564" y="18324"/>
                </a:lnTo>
                <a:lnTo>
                  <a:pt x="19148" y="17713"/>
                </a:lnTo>
                <a:lnTo>
                  <a:pt x="19615" y="17047"/>
                </a:lnTo>
                <a:lnTo>
                  <a:pt x="20082" y="16325"/>
                </a:lnTo>
                <a:lnTo>
                  <a:pt x="20783" y="14881"/>
                </a:lnTo>
                <a:lnTo>
                  <a:pt x="21133" y="14048"/>
                </a:lnTo>
                <a:lnTo>
                  <a:pt x="21366" y="13271"/>
                </a:lnTo>
                <a:lnTo>
                  <a:pt x="21483" y="12438"/>
                </a:lnTo>
                <a:lnTo>
                  <a:pt x="21600" y="11661"/>
                </a:lnTo>
                <a:lnTo>
                  <a:pt x="21600" y="10828"/>
                </a:lnTo>
              </a:path>
            </a:pathLst>
          </a:custGeom>
          <a:solidFill>
            <a:srgbClr val="E5E5E5"/>
          </a:solidFill>
          <a:ln w="12700" cap="rnd">
            <a:solidFill>
              <a:srgbClr val="000000"/>
            </a:solidFill>
          </a:ln>
        </p:spPr>
        <p:txBody>
          <a:bodyPr lIns="45719" rIns="45719"/>
          <a:lstStyle/>
          <a:p>
            <a:endParaRPr/>
          </a:p>
        </p:txBody>
      </p:sp>
      <p:sp>
        <p:nvSpPr>
          <p:cNvPr id="212" name="Freeform 1033"/>
          <p:cNvSpPr/>
          <p:nvPr/>
        </p:nvSpPr>
        <p:spPr>
          <a:xfrm>
            <a:off x="2078040" y="5350856"/>
            <a:ext cx="293689" cy="619126"/>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9969"/>
                </a:lnTo>
                <a:lnTo>
                  <a:pt x="21366" y="8308"/>
                </a:lnTo>
                <a:lnTo>
                  <a:pt x="21133" y="7532"/>
                </a:lnTo>
                <a:lnTo>
                  <a:pt x="20783" y="6757"/>
                </a:lnTo>
                <a:lnTo>
                  <a:pt x="20432" y="6037"/>
                </a:lnTo>
                <a:lnTo>
                  <a:pt x="20082" y="5262"/>
                </a:lnTo>
                <a:lnTo>
                  <a:pt x="19148" y="3932"/>
                </a:lnTo>
                <a:lnTo>
                  <a:pt x="18564" y="3323"/>
                </a:lnTo>
                <a:lnTo>
                  <a:pt x="17981" y="2769"/>
                </a:lnTo>
                <a:lnTo>
                  <a:pt x="17280" y="2215"/>
                </a:lnTo>
                <a:lnTo>
                  <a:pt x="16696" y="1717"/>
                </a:lnTo>
                <a:lnTo>
                  <a:pt x="15879" y="1329"/>
                </a:lnTo>
                <a:lnTo>
                  <a:pt x="15178" y="942"/>
                </a:lnTo>
                <a:lnTo>
                  <a:pt x="14478" y="665"/>
                </a:lnTo>
                <a:lnTo>
                  <a:pt x="13661" y="388"/>
                </a:lnTo>
                <a:lnTo>
                  <a:pt x="12026" y="55"/>
                </a:lnTo>
                <a:lnTo>
                  <a:pt x="11209" y="0"/>
                </a:lnTo>
                <a:lnTo>
                  <a:pt x="10391" y="0"/>
                </a:lnTo>
                <a:lnTo>
                  <a:pt x="9574" y="55"/>
                </a:lnTo>
                <a:lnTo>
                  <a:pt x="7939" y="388"/>
                </a:lnTo>
                <a:lnTo>
                  <a:pt x="6305" y="942"/>
                </a:lnTo>
                <a:lnTo>
                  <a:pt x="4904" y="1717"/>
                </a:lnTo>
                <a:lnTo>
                  <a:pt x="4320" y="2215"/>
                </a:lnTo>
                <a:lnTo>
                  <a:pt x="3619" y="2769"/>
                </a:lnTo>
                <a:lnTo>
                  <a:pt x="3036" y="3323"/>
                </a:lnTo>
                <a:lnTo>
                  <a:pt x="2452" y="3932"/>
                </a:lnTo>
                <a:lnTo>
                  <a:pt x="1868" y="4597"/>
                </a:lnTo>
                <a:lnTo>
                  <a:pt x="1518" y="5262"/>
                </a:lnTo>
                <a:lnTo>
                  <a:pt x="1168" y="6037"/>
                </a:lnTo>
                <a:lnTo>
                  <a:pt x="817" y="6757"/>
                </a:lnTo>
                <a:lnTo>
                  <a:pt x="467" y="7532"/>
                </a:lnTo>
                <a:lnTo>
                  <a:pt x="234" y="8308"/>
                </a:lnTo>
                <a:lnTo>
                  <a:pt x="0" y="9969"/>
                </a:lnTo>
                <a:lnTo>
                  <a:pt x="0" y="11631"/>
                </a:lnTo>
                <a:lnTo>
                  <a:pt x="117" y="12406"/>
                </a:lnTo>
                <a:lnTo>
                  <a:pt x="234" y="13237"/>
                </a:lnTo>
                <a:lnTo>
                  <a:pt x="467" y="14068"/>
                </a:lnTo>
                <a:lnTo>
                  <a:pt x="817" y="14843"/>
                </a:lnTo>
                <a:lnTo>
                  <a:pt x="1518" y="16283"/>
                </a:lnTo>
                <a:lnTo>
                  <a:pt x="1985" y="17003"/>
                </a:lnTo>
                <a:lnTo>
                  <a:pt x="2452" y="17668"/>
                </a:lnTo>
                <a:lnTo>
                  <a:pt x="3036" y="18277"/>
                </a:lnTo>
                <a:lnTo>
                  <a:pt x="3619" y="18831"/>
                </a:lnTo>
                <a:lnTo>
                  <a:pt x="4320" y="19385"/>
                </a:lnTo>
                <a:lnTo>
                  <a:pt x="4904" y="19883"/>
                </a:lnTo>
                <a:lnTo>
                  <a:pt x="5721" y="20271"/>
                </a:lnTo>
                <a:lnTo>
                  <a:pt x="6422" y="20658"/>
                </a:lnTo>
                <a:lnTo>
                  <a:pt x="7122" y="20935"/>
                </a:lnTo>
                <a:lnTo>
                  <a:pt x="7939" y="21212"/>
                </a:lnTo>
                <a:lnTo>
                  <a:pt x="8757" y="21378"/>
                </a:lnTo>
                <a:lnTo>
                  <a:pt x="10391" y="21600"/>
                </a:lnTo>
                <a:lnTo>
                  <a:pt x="11209" y="21600"/>
                </a:lnTo>
                <a:lnTo>
                  <a:pt x="12843" y="21378"/>
                </a:lnTo>
                <a:lnTo>
                  <a:pt x="13661" y="21212"/>
                </a:lnTo>
                <a:lnTo>
                  <a:pt x="15295" y="20658"/>
                </a:lnTo>
                <a:lnTo>
                  <a:pt x="16696" y="19883"/>
                </a:lnTo>
                <a:lnTo>
                  <a:pt x="17280" y="19385"/>
                </a:lnTo>
                <a:lnTo>
                  <a:pt x="17981" y="18831"/>
                </a:lnTo>
                <a:lnTo>
                  <a:pt x="18564" y="18277"/>
                </a:lnTo>
                <a:lnTo>
                  <a:pt x="19148" y="17668"/>
                </a:lnTo>
                <a:lnTo>
                  <a:pt x="19615" y="17003"/>
                </a:lnTo>
                <a:lnTo>
                  <a:pt x="20082" y="16283"/>
                </a:lnTo>
                <a:lnTo>
                  <a:pt x="20783" y="14843"/>
                </a:lnTo>
                <a:lnTo>
                  <a:pt x="21133" y="14068"/>
                </a:lnTo>
                <a:lnTo>
                  <a:pt x="21366" y="13237"/>
                </a:lnTo>
                <a:lnTo>
                  <a:pt x="21483" y="12406"/>
                </a:lnTo>
                <a:lnTo>
                  <a:pt x="21600" y="11631"/>
                </a:lnTo>
                <a:lnTo>
                  <a:pt x="21600" y="10800"/>
                </a:lnTo>
              </a:path>
            </a:pathLst>
          </a:custGeom>
          <a:solidFill>
            <a:schemeClr val="accent2">
              <a:lumMod val="40000"/>
              <a:lumOff val="60000"/>
            </a:schemeClr>
          </a:solidFill>
          <a:ln w="12700" cap="rnd">
            <a:solidFill>
              <a:srgbClr val="000000"/>
            </a:solidFill>
          </a:ln>
        </p:spPr>
        <p:txBody>
          <a:bodyPr lIns="45719" rIns="45719"/>
          <a:lstStyle/>
          <a:p>
            <a:endParaRPr/>
          </a:p>
        </p:txBody>
      </p:sp>
      <p:sp>
        <p:nvSpPr>
          <p:cNvPr id="213" name="Rectangle 1034"/>
          <p:cNvSpPr txBox="1"/>
          <p:nvPr/>
        </p:nvSpPr>
        <p:spPr>
          <a:xfrm>
            <a:off x="3189292" y="2847369"/>
            <a:ext cx="3525504" cy="4066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2300" b="1"/>
            </a:lvl1pPr>
          </a:lstStyle>
          <a:p>
            <a:r>
              <a:rPr dirty="0"/>
              <a:t>5.5 Pound Pentolite Charge</a:t>
            </a:r>
          </a:p>
        </p:txBody>
      </p:sp>
      <p:sp>
        <p:nvSpPr>
          <p:cNvPr id="214" name="Rectangle 1035"/>
          <p:cNvSpPr txBox="1"/>
          <p:nvPr/>
        </p:nvSpPr>
        <p:spPr>
          <a:xfrm>
            <a:off x="3189292" y="5438165"/>
            <a:ext cx="4732065" cy="4437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2300" b="1"/>
            </a:lvl1pPr>
          </a:lstStyle>
          <a:p>
            <a:r>
              <a:rPr dirty="0"/>
              <a:t>5 pound ANFO Charge (no balloons)</a:t>
            </a:r>
          </a:p>
        </p:txBody>
      </p:sp>
      <p:sp>
        <p:nvSpPr>
          <p:cNvPr id="215" name="Freeform 1036"/>
          <p:cNvSpPr/>
          <p:nvPr/>
        </p:nvSpPr>
        <p:spPr>
          <a:xfrm>
            <a:off x="2947990" y="3002943"/>
            <a:ext cx="120651" cy="12065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316" y="8811"/>
                </a:lnTo>
                <a:lnTo>
                  <a:pt x="21032" y="7105"/>
                </a:lnTo>
                <a:lnTo>
                  <a:pt x="20179" y="5400"/>
                </a:lnTo>
                <a:lnTo>
                  <a:pt x="17905" y="2558"/>
                </a:lnTo>
                <a:lnTo>
                  <a:pt x="16200" y="1421"/>
                </a:lnTo>
                <a:lnTo>
                  <a:pt x="14495" y="568"/>
                </a:lnTo>
                <a:lnTo>
                  <a:pt x="12789" y="0"/>
                </a:lnTo>
                <a:lnTo>
                  <a:pt x="9095" y="0"/>
                </a:lnTo>
                <a:lnTo>
                  <a:pt x="7389" y="568"/>
                </a:lnTo>
                <a:lnTo>
                  <a:pt x="5400" y="1421"/>
                </a:lnTo>
                <a:lnTo>
                  <a:pt x="3979" y="2558"/>
                </a:lnTo>
                <a:lnTo>
                  <a:pt x="2558" y="3979"/>
                </a:lnTo>
                <a:lnTo>
                  <a:pt x="1421" y="5400"/>
                </a:lnTo>
                <a:lnTo>
                  <a:pt x="284" y="8811"/>
                </a:lnTo>
                <a:lnTo>
                  <a:pt x="0" y="10800"/>
                </a:lnTo>
                <a:lnTo>
                  <a:pt x="284" y="12789"/>
                </a:lnTo>
                <a:lnTo>
                  <a:pt x="1421" y="16200"/>
                </a:lnTo>
                <a:lnTo>
                  <a:pt x="2558" y="17621"/>
                </a:lnTo>
                <a:lnTo>
                  <a:pt x="3979" y="19042"/>
                </a:lnTo>
                <a:lnTo>
                  <a:pt x="5400" y="20179"/>
                </a:lnTo>
                <a:lnTo>
                  <a:pt x="7389" y="21032"/>
                </a:lnTo>
                <a:lnTo>
                  <a:pt x="10800" y="21600"/>
                </a:lnTo>
                <a:lnTo>
                  <a:pt x="12789" y="21316"/>
                </a:lnTo>
                <a:lnTo>
                  <a:pt x="14495" y="21032"/>
                </a:lnTo>
                <a:lnTo>
                  <a:pt x="16200" y="20179"/>
                </a:lnTo>
                <a:lnTo>
                  <a:pt x="17905" y="19042"/>
                </a:lnTo>
                <a:lnTo>
                  <a:pt x="20179" y="16200"/>
                </a:lnTo>
                <a:lnTo>
                  <a:pt x="21032" y="14495"/>
                </a:lnTo>
                <a:lnTo>
                  <a:pt x="21316" y="12789"/>
                </a:lnTo>
                <a:lnTo>
                  <a:pt x="21600" y="10800"/>
                </a:lnTo>
              </a:path>
            </a:pathLst>
          </a:custGeom>
          <a:solidFill>
            <a:srgbClr val="4C4C4C"/>
          </a:solidFill>
          <a:ln w="12700" cap="rnd">
            <a:solidFill>
              <a:srgbClr val="000000"/>
            </a:solidFill>
          </a:ln>
        </p:spPr>
        <p:txBody>
          <a:bodyPr lIns="45719" rIns="45719"/>
          <a:lstStyle/>
          <a:p>
            <a:endParaRPr/>
          </a:p>
        </p:txBody>
      </p:sp>
      <p:sp>
        <p:nvSpPr>
          <p:cNvPr id="216" name="Freeform 1037"/>
          <p:cNvSpPr/>
          <p:nvPr/>
        </p:nvSpPr>
        <p:spPr>
          <a:xfrm>
            <a:off x="2947990" y="5630253"/>
            <a:ext cx="120651" cy="12065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316" y="8811"/>
                </a:lnTo>
                <a:lnTo>
                  <a:pt x="21032" y="7105"/>
                </a:lnTo>
                <a:lnTo>
                  <a:pt x="20179" y="5400"/>
                </a:lnTo>
                <a:lnTo>
                  <a:pt x="19042" y="3695"/>
                </a:lnTo>
                <a:lnTo>
                  <a:pt x="17905" y="2558"/>
                </a:lnTo>
                <a:lnTo>
                  <a:pt x="16200" y="1421"/>
                </a:lnTo>
                <a:lnTo>
                  <a:pt x="14495" y="568"/>
                </a:lnTo>
                <a:lnTo>
                  <a:pt x="12789" y="0"/>
                </a:lnTo>
                <a:lnTo>
                  <a:pt x="9095" y="0"/>
                </a:lnTo>
                <a:lnTo>
                  <a:pt x="7389" y="568"/>
                </a:lnTo>
                <a:lnTo>
                  <a:pt x="5400" y="1421"/>
                </a:lnTo>
                <a:lnTo>
                  <a:pt x="2558" y="3695"/>
                </a:lnTo>
                <a:lnTo>
                  <a:pt x="1421" y="5400"/>
                </a:lnTo>
                <a:lnTo>
                  <a:pt x="284" y="8811"/>
                </a:lnTo>
                <a:lnTo>
                  <a:pt x="0" y="10800"/>
                </a:lnTo>
                <a:lnTo>
                  <a:pt x="284" y="12505"/>
                </a:lnTo>
                <a:lnTo>
                  <a:pt x="853" y="14495"/>
                </a:lnTo>
                <a:lnTo>
                  <a:pt x="1421" y="16200"/>
                </a:lnTo>
                <a:lnTo>
                  <a:pt x="2558" y="17621"/>
                </a:lnTo>
                <a:lnTo>
                  <a:pt x="3979" y="19042"/>
                </a:lnTo>
                <a:lnTo>
                  <a:pt x="5400" y="20179"/>
                </a:lnTo>
                <a:lnTo>
                  <a:pt x="7389" y="21032"/>
                </a:lnTo>
                <a:lnTo>
                  <a:pt x="10800" y="21600"/>
                </a:lnTo>
                <a:lnTo>
                  <a:pt x="12789" y="21316"/>
                </a:lnTo>
                <a:lnTo>
                  <a:pt x="14495" y="21032"/>
                </a:lnTo>
                <a:lnTo>
                  <a:pt x="16200" y="20179"/>
                </a:lnTo>
                <a:lnTo>
                  <a:pt x="17905" y="19042"/>
                </a:lnTo>
                <a:lnTo>
                  <a:pt x="20179" y="16200"/>
                </a:lnTo>
                <a:lnTo>
                  <a:pt x="21032" y="14495"/>
                </a:lnTo>
                <a:lnTo>
                  <a:pt x="21316" y="12505"/>
                </a:lnTo>
                <a:lnTo>
                  <a:pt x="21600" y="10800"/>
                </a:lnTo>
              </a:path>
            </a:pathLst>
          </a:custGeom>
          <a:solidFill>
            <a:srgbClr val="4C4C4C"/>
          </a:solidFill>
          <a:ln w="12700" cap="rnd">
            <a:solidFill>
              <a:srgbClr val="000000"/>
            </a:solidFill>
          </a:ln>
        </p:spPr>
        <p:txBody>
          <a:bodyPr lIns="45719" rIns="45719"/>
          <a:lstStyle/>
          <a:p>
            <a:endParaRPr/>
          </a:p>
        </p:txBody>
      </p:sp>
      <p:sp>
        <p:nvSpPr>
          <p:cNvPr id="217" name="Freeform 1038"/>
          <p:cNvSpPr/>
          <p:nvPr/>
        </p:nvSpPr>
        <p:spPr>
          <a:xfrm>
            <a:off x="2319338" y="1209065"/>
            <a:ext cx="7070725" cy="12112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ln w="12700" cap="rnd">
            <a:solidFill>
              <a:srgbClr val="000000"/>
            </a:solidFill>
          </a:ln>
        </p:spPr>
        <p:txBody>
          <a:bodyPr lIns="45719" rIns="45719"/>
          <a:lstStyle/>
          <a:p>
            <a:endParaRPr/>
          </a:p>
        </p:txBody>
      </p:sp>
      <p:sp>
        <p:nvSpPr>
          <p:cNvPr id="218" name="Line 1039"/>
          <p:cNvSpPr/>
          <p:nvPr/>
        </p:nvSpPr>
        <p:spPr>
          <a:xfrm>
            <a:off x="2277268" y="1820253"/>
            <a:ext cx="12701" cy="0"/>
          </a:xfrm>
          <a:prstGeom prst="line">
            <a:avLst/>
          </a:prstGeom>
          <a:ln w="12700">
            <a:solidFill>
              <a:srgbClr val="000000"/>
            </a:solidFill>
          </a:ln>
        </p:spPr>
        <p:txBody>
          <a:bodyPr lIns="45719" rIns="45719"/>
          <a:lstStyle/>
          <a:p>
            <a:endParaRPr/>
          </a:p>
        </p:txBody>
      </p:sp>
      <p:sp>
        <p:nvSpPr>
          <p:cNvPr id="219" name="Line 1040"/>
          <p:cNvSpPr/>
          <p:nvPr/>
        </p:nvSpPr>
        <p:spPr>
          <a:xfrm>
            <a:off x="2272509" y="1213828"/>
            <a:ext cx="12701" cy="0"/>
          </a:xfrm>
          <a:prstGeom prst="line">
            <a:avLst/>
          </a:prstGeom>
          <a:ln w="12700">
            <a:solidFill>
              <a:srgbClr val="000000"/>
            </a:solidFill>
          </a:ln>
        </p:spPr>
        <p:txBody>
          <a:bodyPr lIns="45719" rIns="45719"/>
          <a:lstStyle/>
          <a:p>
            <a:endParaRPr/>
          </a:p>
        </p:txBody>
      </p:sp>
      <p:sp>
        <p:nvSpPr>
          <p:cNvPr id="220" name="Rectangle 1041"/>
          <p:cNvSpPr txBox="1"/>
          <p:nvPr/>
        </p:nvSpPr>
        <p:spPr>
          <a:xfrm>
            <a:off x="1500188" y="1055078"/>
            <a:ext cx="625476" cy="296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1500" b="1"/>
            </a:lvl1pPr>
          </a:lstStyle>
          <a:p>
            <a:r>
              <a:t>30,000</a:t>
            </a:r>
          </a:p>
        </p:txBody>
      </p:sp>
      <p:sp>
        <p:nvSpPr>
          <p:cNvPr id="221" name="Rectangle 1042"/>
          <p:cNvSpPr txBox="1"/>
          <p:nvPr/>
        </p:nvSpPr>
        <p:spPr>
          <a:xfrm>
            <a:off x="1447800" y="1653568"/>
            <a:ext cx="625475" cy="2967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1500" b="1"/>
            </a:lvl1pPr>
          </a:lstStyle>
          <a:p>
            <a:r>
              <a:t>15,000</a:t>
            </a:r>
          </a:p>
        </p:txBody>
      </p:sp>
      <p:sp>
        <p:nvSpPr>
          <p:cNvPr id="222" name="Line 1043"/>
          <p:cNvSpPr/>
          <p:nvPr/>
        </p:nvSpPr>
        <p:spPr>
          <a:xfrm flipV="1">
            <a:off x="5856288" y="2307619"/>
            <a:ext cx="1" cy="128588"/>
          </a:xfrm>
          <a:prstGeom prst="line">
            <a:avLst/>
          </a:prstGeom>
          <a:ln w="12700">
            <a:solidFill>
              <a:srgbClr val="000000"/>
            </a:solidFill>
          </a:ln>
        </p:spPr>
        <p:txBody>
          <a:bodyPr lIns="45719" rIns="45719"/>
          <a:lstStyle/>
          <a:p>
            <a:endParaRPr/>
          </a:p>
        </p:txBody>
      </p:sp>
      <p:sp>
        <p:nvSpPr>
          <p:cNvPr id="223" name="Line 1044"/>
          <p:cNvSpPr/>
          <p:nvPr/>
        </p:nvSpPr>
        <p:spPr>
          <a:xfrm flipV="1">
            <a:off x="9377363" y="2307619"/>
            <a:ext cx="1" cy="128588"/>
          </a:xfrm>
          <a:prstGeom prst="line">
            <a:avLst/>
          </a:prstGeom>
          <a:ln w="12700">
            <a:solidFill>
              <a:srgbClr val="000000"/>
            </a:solidFill>
          </a:ln>
        </p:spPr>
        <p:txBody>
          <a:bodyPr lIns="45719" rIns="45719"/>
          <a:lstStyle/>
          <a:p>
            <a:endParaRPr/>
          </a:p>
        </p:txBody>
      </p:sp>
      <p:sp>
        <p:nvSpPr>
          <p:cNvPr id="224" name="Line 1045"/>
          <p:cNvSpPr/>
          <p:nvPr/>
        </p:nvSpPr>
        <p:spPr>
          <a:xfrm>
            <a:off x="4086225" y="2333018"/>
            <a:ext cx="0" cy="66676"/>
          </a:xfrm>
          <a:prstGeom prst="line">
            <a:avLst/>
          </a:prstGeom>
          <a:ln w="12700">
            <a:solidFill>
              <a:srgbClr val="000000"/>
            </a:solidFill>
          </a:ln>
        </p:spPr>
        <p:txBody>
          <a:bodyPr lIns="45719" rIns="45719"/>
          <a:lstStyle/>
          <a:p>
            <a:endParaRPr/>
          </a:p>
        </p:txBody>
      </p:sp>
      <p:sp>
        <p:nvSpPr>
          <p:cNvPr id="225" name="Line 1046"/>
          <p:cNvSpPr/>
          <p:nvPr/>
        </p:nvSpPr>
        <p:spPr>
          <a:xfrm>
            <a:off x="7608888" y="2334602"/>
            <a:ext cx="1" cy="65089"/>
          </a:xfrm>
          <a:prstGeom prst="line">
            <a:avLst/>
          </a:prstGeom>
          <a:ln w="12700">
            <a:solidFill>
              <a:srgbClr val="000000"/>
            </a:solidFill>
          </a:ln>
        </p:spPr>
        <p:txBody>
          <a:bodyPr lIns="45719" rIns="45719"/>
          <a:lstStyle/>
          <a:p>
            <a:endParaRPr/>
          </a:p>
        </p:txBody>
      </p:sp>
      <p:sp>
        <p:nvSpPr>
          <p:cNvPr id="226" name="Freeform 1047"/>
          <p:cNvSpPr/>
          <p:nvPr/>
        </p:nvSpPr>
        <p:spPr>
          <a:xfrm>
            <a:off x="3014665" y="1369406"/>
            <a:ext cx="230189" cy="104933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47" y="20130"/>
                </a:lnTo>
                <a:lnTo>
                  <a:pt x="745" y="18594"/>
                </a:lnTo>
                <a:lnTo>
                  <a:pt x="1192" y="17025"/>
                </a:lnTo>
                <a:lnTo>
                  <a:pt x="1490" y="15391"/>
                </a:lnTo>
                <a:lnTo>
                  <a:pt x="1788" y="13790"/>
                </a:lnTo>
                <a:lnTo>
                  <a:pt x="2234" y="12123"/>
                </a:lnTo>
                <a:lnTo>
                  <a:pt x="2830" y="10490"/>
                </a:lnTo>
                <a:lnTo>
                  <a:pt x="3724" y="8921"/>
                </a:lnTo>
                <a:lnTo>
                  <a:pt x="4618" y="7385"/>
                </a:lnTo>
                <a:lnTo>
                  <a:pt x="5959" y="5947"/>
                </a:lnTo>
                <a:lnTo>
                  <a:pt x="7597" y="4608"/>
                </a:lnTo>
                <a:lnTo>
                  <a:pt x="9385" y="3366"/>
                </a:lnTo>
                <a:lnTo>
                  <a:pt x="11768" y="2255"/>
                </a:lnTo>
                <a:lnTo>
                  <a:pt x="14599" y="1340"/>
                </a:lnTo>
                <a:lnTo>
                  <a:pt x="17727" y="556"/>
                </a:lnTo>
                <a:lnTo>
                  <a:pt x="21600" y="0"/>
                </a:lnTo>
              </a:path>
            </a:pathLst>
          </a:custGeom>
          <a:ln w="12700" cap="rnd">
            <a:solidFill>
              <a:srgbClr val="000000"/>
            </a:solidFill>
          </a:ln>
        </p:spPr>
        <p:txBody>
          <a:bodyPr lIns="45719" rIns="45719"/>
          <a:lstStyle/>
          <a:p>
            <a:endParaRPr/>
          </a:p>
        </p:txBody>
      </p:sp>
      <p:sp>
        <p:nvSpPr>
          <p:cNvPr id="227" name="Freeform 1048"/>
          <p:cNvSpPr/>
          <p:nvPr/>
        </p:nvSpPr>
        <p:spPr>
          <a:xfrm>
            <a:off x="3244850" y="1369403"/>
            <a:ext cx="6119813" cy="0"/>
          </a:xfrm>
          <a:prstGeom prst="line">
            <a:avLst/>
          </a:prstGeom>
          <a:ln w="12700" cap="rnd">
            <a:solidFill>
              <a:srgbClr val="000000"/>
            </a:solidFill>
          </a:ln>
        </p:spPr>
        <p:txBody>
          <a:bodyPr lIns="45719" rIns="45719"/>
          <a:lstStyle/>
          <a:p>
            <a:endParaRPr/>
          </a:p>
        </p:txBody>
      </p:sp>
      <p:sp>
        <p:nvSpPr>
          <p:cNvPr id="228" name="Freeform 1049"/>
          <p:cNvSpPr/>
          <p:nvPr/>
        </p:nvSpPr>
        <p:spPr>
          <a:xfrm>
            <a:off x="2319338" y="3968140"/>
            <a:ext cx="7070725" cy="121126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ln w="12700" cap="rnd">
            <a:solidFill>
              <a:srgbClr val="000000"/>
            </a:solidFill>
          </a:ln>
        </p:spPr>
        <p:txBody>
          <a:bodyPr lIns="45719" rIns="45719"/>
          <a:lstStyle/>
          <a:p>
            <a:endParaRPr/>
          </a:p>
        </p:txBody>
      </p:sp>
      <p:sp>
        <p:nvSpPr>
          <p:cNvPr id="229" name="Line 1050"/>
          <p:cNvSpPr/>
          <p:nvPr/>
        </p:nvSpPr>
        <p:spPr>
          <a:xfrm>
            <a:off x="2277268" y="4577740"/>
            <a:ext cx="12701" cy="1"/>
          </a:xfrm>
          <a:prstGeom prst="line">
            <a:avLst/>
          </a:prstGeom>
          <a:ln w="12700">
            <a:solidFill>
              <a:srgbClr val="000000"/>
            </a:solidFill>
          </a:ln>
        </p:spPr>
        <p:txBody>
          <a:bodyPr lIns="45719" rIns="45719"/>
          <a:lstStyle/>
          <a:p>
            <a:endParaRPr/>
          </a:p>
        </p:txBody>
      </p:sp>
      <p:sp>
        <p:nvSpPr>
          <p:cNvPr id="230" name="Line 1051"/>
          <p:cNvSpPr/>
          <p:nvPr/>
        </p:nvSpPr>
        <p:spPr>
          <a:xfrm>
            <a:off x="2272509" y="3971315"/>
            <a:ext cx="12701" cy="1"/>
          </a:xfrm>
          <a:prstGeom prst="line">
            <a:avLst/>
          </a:prstGeom>
          <a:ln w="12700">
            <a:solidFill>
              <a:srgbClr val="000000"/>
            </a:solidFill>
          </a:ln>
        </p:spPr>
        <p:txBody>
          <a:bodyPr lIns="45719" rIns="45719"/>
          <a:lstStyle/>
          <a:p>
            <a:endParaRPr/>
          </a:p>
        </p:txBody>
      </p:sp>
      <p:sp>
        <p:nvSpPr>
          <p:cNvPr id="231" name="Rectangle 1052"/>
          <p:cNvSpPr txBox="1"/>
          <p:nvPr/>
        </p:nvSpPr>
        <p:spPr>
          <a:xfrm>
            <a:off x="1500188" y="3812565"/>
            <a:ext cx="625476" cy="2967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1500" b="1"/>
            </a:lvl1pPr>
          </a:lstStyle>
          <a:p>
            <a:r>
              <a:t>30,000</a:t>
            </a:r>
          </a:p>
        </p:txBody>
      </p:sp>
      <p:sp>
        <p:nvSpPr>
          <p:cNvPr id="232" name="Rectangle 1053"/>
          <p:cNvSpPr txBox="1"/>
          <p:nvPr/>
        </p:nvSpPr>
        <p:spPr>
          <a:xfrm>
            <a:off x="1447800" y="4414231"/>
            <a:ext cx="625475" cy="296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1500" b="1"/>
            </a:lvl1pPr>
          </a:lstStyle>
          <a:p>
            <a:r>
              <a:t>15,000</a:t>
            </a:r>
          </a:p>
        </p:txBody>
      </p:sp>
      <p:sp>
        <p:nvSpPr>
          <p:cNvPr id="233" name="Line 1054"/>
          <p:cNvSpPr/>
          <p:nvPr/>
        </p:nvSpPr>
        <p:spPr>
          <a:xfrm flipV="1">
            <a:off x="5856288" y="5066693"/>
            <a:ext cx="1" cy="128588"/>
          </a:xfrm>
          <a:prstGeom prst="line">
            <a:avLst/>
          </a:prstGeom>
          <a:ln w="12700">
            <a:solidFill>
              <a:srgbClr val="000000"/>
            </a:solidFill>
          </a:ln>
        </p:spPr>
        <p:txBody>
          <a:bodyPr lIns="45719" rIns="45719"/>
          <a:lstStyle/>
          <a:p>
            <a:endParaRPr/>
          </a:p>
        </p:txBody>
      </p:sp>
      <p:sp>
        <p:nvSpPr>
          <p:cNvPr id="234" name="Line 1055"/>
          <p:cNvSpPr/>
          <p:nvPr/>
        </p:nvSpPr>
        <p:spPr>
          <a:xfrm flipV="1">
            <a:off x="9377363" y="5066693"/>
            <a:ext cx="1" cy="128588"/>
          </a:xfrm>
          <a:prstGeom prst="line">
            <a:avLst/>
          </a:prstGeom>
          <a:ln w="12700">
            <a:solidFill>
              <a:srgbClr val="000000"/>
            </a:solidFill>
          </a:ln>
        </p:spPr>
        <p:txBody>
          <a:bodyPr lIns="45719" rIns="45719"/>
          <a:lstStyle/>
          <a:p>
            <a:endParaRPr/>
          </a:p>
        </p:txBody>
      </p:sp>
      <p:sp>
        <p:nvSpPr>
          <p:cNvPr id="235" name="Line 1056"/>
          <p:cNvSpPr/>
          <p:nvPr/>
        </p:nvSpPr>
        <p:spPr>
          <a:xfrm>
            <a:off x="4086225" y="5092093"/>
            <a:ext cx="1" cy="65087"/>
          </a:xfrm>
          <a:prstGeom prst="line">
            <a:avLst/>
          </a:prstGeom>
          <a:ln w="12700">
            <a:solidFill>
              <a:srgbClr val="000000"/>
            </a:solidFill>
          </a:ln>
        </p:spPr>
        <p:txBody>
          <a:bodyPr lIns="45719" rIns="45719"/>
          <a:lstStyle/>
          <a:p>
            <a:endParaRPr/>
          </a:p>
        </p:txBody>
      </p:sp>
      <p:sp>
        <p:nvSpPr>
          <p:cNvPr id="236" name="Line 1057"/>
          <p:cNvSpPr/>
          <p:nvPr/>
        </p:nvSpPr>
        <p:spPr>
          <a:xfrm>
            <a:off x="7608888" y="5093678"/>
            <a:ext cx="1" cy="65089"/>
          </a:xfrm>
          <a:prstGeom prst="line">
            <a:avLst/>
          </a:prstGeom>
          <a:ln w="12700">
            <a:solidFill>
              <a:srgbClr val="000000"/>
            </a:solidFill>
          </a:ln>
        </p:spPr>
        <p:txBody>
          <a:bodyPr lIns="45719" rIns="45719"/>
          <a:lstStyle/>
          <a:p>
            <a:endParaRPr/>
          </a:p>
        </p:txBody>
      </p:sp>
      <p:sp>
        <p:nvSpPr>
          <p:cNvPr id="237" name="Freeform 1058"/>
          <p:cNvSpPr/>
          <p:nvPr/>
        </p:nvSpPr>
        <p:spPr>
          <a:xfrm>
            <a:off x="3014663" y="4445981"/>
            <a:ext cx="2176463" cy="73183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93" y="20241"/>
                </a:lnTo>
                <a:lnTo>
                  <a:pt x="1623" y="18742"/>
                </a:lnTo>
                <a:lnTo>
                  <a:pt x="2757" y="17055"/>
                </a:lnTo>
                <a:lnTo>
                  <a:pt x="4033" y="15321"/>
                </a:lnTo>
                <a:lnTo>
                  <a:pt x="5467" y="13494"/>
                </a:lnTo>
                <a:lnTo>
                  <a:pt x="6995" y="11667"/>
                </a:lnTo>
                <a:lnTo>
                  <a:pt x="8602" y="9793"/>
                </a:lnTo>
                <a:lnTo>
                  <a:pt x="10256" y="8012"/>
                </a:lnTo>
                <a:lnTo>
                  <a:pt x="11926" y="6279"/>
                </a:lnTo>
                <a:lnTo>
                  <a:pt x="13596" y="4732"/>
                </a:lnTo>
                <a:lnTo>
                  <a:pt x="15219" y="3280"/>
                </a:lnTo>
                <a:lnTo>
                  <a:pt x="16747" y="2062"/>
                </a:lnTo>
                <a:lnTo>
                  <a:pt x="18197" y="1078"/>
                </a:lnTo>
                <a:lnTo>
                  <a:pt x="19505" y="375"/>
                </a:lnTo>
                <a:lnTo>
                  <a:pt x="20639" y="0"/>
                </a:lnTo>
                <a:lnTo>
                  <a:pt x="21600" y="0"/>
                </a:lnTo>
              </a:path>
            </a:pathLst>
          </a:custGeom>
          <a:ln w="12700" cap="rnd">
            <a:solidFill>
              <a:srgbClr val="000000"/>
            </a:solidFill>
          </a:ln>
        </p:spPr>
        <p:txBody>
          <a:bodyPr lIns="45719" rIns="45719"/>
          <a:lstStyle/>
          <a:p>
            <a:endParaRPr/>
          </a:p>
        </p:txBody>
      </p:sp>
      <p:sp>
        <p:nvSpPr>
          <p:cNvPr id="238" name="Freeform 1059"/>
          <p:cNvSpPr/>
          <p:nvPr/>
        </p:nvSpPr>
        <p:spPr>
          <a:xfrm>
            <a:off x="5191128" y="4415815"/>
            <a:ext cx="4200526" cy="3016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220" y="20463"/>
                </a:lnTo>
                <a:lnTo>
                  <a:pt x="4155" y="20463"/>
                </a:lnTo>
                <a:lnTo>
                  <a:pt x="5812" y="19326"/>
                </a:lnTo>
                <a:lnTo>
                  <a:pt x="7257" y="18189"/>
                </a:lnTo>
                <a:lnTo>
                  <a:pt x="8514" y="15916"/>
                </a:lnTo>
                <a:lnTo>
                  <a:pt x="9633" y="13642"/>
                </a:lnTo>
                <a:lnTo>
                  <a:pt x="10645" y="12505"/>
                </a:lnTo>
                <a:lnTo>
                  <a:pt x="11592" y="10232"/>
                </a:lnTo>
                <a:lnTo>
                  <a:pt x="12514" y="9095"/>
                </a:lnTo>
                <a:lnTo>
                  <a:pt x="13453" y="6821"/>
                </a:lnTo>
                <a:lnTo>
                  <a:pt x="14449" y="4547"/>
                </a:lnTo>
                <a:lnTo>
                  <a:pt x="15535" y="3411"/>
                </a:lnTo>
                <a:lnTo>
                  <a:pt x="16751" y="1137"/>
                </a:lnTo>
                <a:lnTo>
                  <a:pt x="18139" y="1137"/>
                </a:lnTo>
                <a:lnTo>
                  <a:pt x="19739" y="0"/>
                </a:lnTo>
                <a:lnTo>
                  <a:pt x="21600" y="0"/>
                </a:lnTo>
              </a:path>
            </a:pathLst>
          </a:custGeom>
          <a:ln w="12700" cap="rnd">
            <a:solidFill>
              <a:srgbClr val="000000"/>
            </a:solidFill>
          </a:ln>
        </p:spPr>
        <p:txBody>
          <a:bodyPr lIns="45719" rIns="45719"/>
          <a:lstStyle/>
          <a:p>
            <a:endParaRPr/>
          </a:p>
        </p:txBody>
      </p:sp>
      <p:sp>
        <p:nvSpPr>
          <p:cNvPr id="239" name="Rectangle 1060"/>
          <p:cNvSpPr txBox="1"/>
          <p:nvPr/>
        </p:nvSpPr>
        <p:spPr>
          <a:xfrm>
            <a:off x="5783265" y="1021743"/>
            <a:ext cx="2145210" cy="3088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1600" b="1"/>
            </a:lvl1pPr>
          </a:lstStyle>
          <a:p>
            <a:r>
              <a:t>26,000 FEET/SECOND</a:t>
            </a:r>
          </a:p>
        </p:txBody>
      </p:sp>
      <p:sp>
        <p:nvSpPr>
          <p:cNvPr id="240" name="Rectangle 1061"/>
          <p:cNvSpPr txBox="1"/>
          <p:nvPr/>
        </p:nvSpPr>
        <p:spPr>
          <a:xfrm>
            <a:off x="5370512" y="4047518"/>
            <a:ext cx="2873277" cy="3088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1600" b="1"/>
            </a:lvl1pPr>
          </a:lstStyle>
          <a:p>
            <a:r>
              <a:t>18,000 - 21,000 FEET/SECOND</a:t>
            </a:r>
          </a:p>
        </p:txBody>
      </p:sp>
      <p:sp>
        <p:nvSpPr>
          <p:cNvPr id="241" name="Rectangle 1062"/>
          <p:cNvSpPr txBox="1"/>
          <p:nvPr/>
        </p:nvSpPr>
        <p:spPr>
          <a:xfrm>
            <a:off x="1998541" y="203443"/>
            <a:ext cx="8360842" cy="4066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sz="2300" b="1"/>
            </a:lvl1pPr>
          </a:lstStyle>
          <a:p>
            <a:r>
              <a:rPr dirty="0"/>
              <a:t>INITIATION TO STEADY STATE VELOCITY COMPARISONS</a:t>
            </a:r>
          </a:p>
        </p:txBody>
      </p:sp>
      <p:sp>
        <p:nvSpPr>
          <p:cNvPr id="242" name="Line 1063"/>
          <p:cNvSpPr/>
          <p:nvPr/>
        </p:nvSpPr>
        <p:spPr>
          <a:xfrm flipV="1">
            <a:off x="-115888" y="370986"/>
            <a:ext cx="1" cy="58739"/>
          </a:xfrm>
          <a:prstGeom prst="line">
            <a:avLst/>
          </a:prstGeom>
          <a:ln w="12700">
            <a:solidFill>
              <a:srgbClr val="000000"/>
            </a:solidFill>
          </a:ln>
        </p:spPr>
        <p:txBody>
          <a:bodyPr lIns="45719" rIns="45719"/>
          <a:lstStyle/>
          <a:p>
            <a:endParaRPr/>
          </a:p>
        </p:txBody>
      </p:sp>
      <p:sp>
        <p:nvSpPr>
          <p:cNvPr id="244" name="Freeform 1065"/>
          <p:cNvSpPr/>
          <p:nvPr/>
        </p:nvSpPr>
        <p:spPr>
          <a:xfrm>
            <a:off x="1408113" y="646355"/>
            <a:ext cx="9375777" cy="23814"/>
          </a:xfrm>
          <a:prstGeom prst="rect">
            <a:avLst/>
          </a:prstGeom>
          <a:solidFill>
            <a:srgbClr val="000000"/>
          </a:solidFill>
          <a:ln w="12700" cap="rnd">
            <a:solidFill>
              <a:srgbClr val="000000"/>
            </a:solidFill>
          </a:ln>
        </p:spPr>
        <p:txBody>
          <a:bodyPr lIns="45719" rIns="45719"/>
          <a:lstStyle/>
          <a:p>
            <a:endParaRPr/>
          </a:p>
        </p:txBody>
      </p:sp>
      <p:pic>
        <p:nvPicPr>
          <p:cNvPr id="2" name="New Recording 28" descr="New Recording 28">
            <a:hlinkClick r:id="" action="ppaction://media"/>
            <a:extLst>
              <a:ext uri="{FF2B5EF4-FFF2-40B4-BE49-F238E27FC236}">
                <a16:creationId xmlns:a16="http://schemas.microsoft.com/office/drawing/2014/main" id="{177C425E-D3D3-404F-840F-D63A2E3743F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175" y="4763"/>
            <a:ext cx="509277" cy="509277"/>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2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2"/>
          <p:cNvSpPr txBox="1">
            <a:spLocks noGrp="1"/>
          </p:cNvSpPr>
          <p:nvPr>
            <p:ph type="title"/>
          </p:nvPr>
        </p:nvSpPr>
        <p:spPr>
          <a:xfrm>
            <a:off x="1371600" y="21771"/>
            <a:ext cx="9144000" cy="1143001"/>
          </a:xfrm>
          <a:prstGeom prst="rect">
            <a:avLst/>
          </a:prstGeom>
        </p:spPr>
        <p:txBody>
          <a:bodyPr lIns="46037" tIns="46037" rIns="46037" bIns="46037" anchor="ctr"/>
          <a:lstStyle/>
          <a:p>
            <a:r>
              <a:t>Definitions</a:t>
            </a:r>
          </a:p>
        </p:txBody>
      </p:sp>
      <p:sp>
        <p:nvSpPr>
          <p:cNvPr id="69" name="Rectangle 3"/>
          <p:cNvSpPr txBox="1">
            <a:spLocks noGrp="1"/>
          </p:cNvSpPr>
          <p:nvPr>
            <p:ph type="body" idx="1"/>
          </p:nvPr>
        </p:nvSpPr>
        <p:spPr>
          <a:xfrm>
            <a:off x="1147483" y="1564341"/>
            <a:ext cx="10201835" cy="4953000"/>
          </a:xfrm>
          <a:prstGeom prst="rect">
            <a:avLst/>
          </a:prstGeom>
        </p:spPr>
        <p:txBody>
          <a:bodyPr lIns="46037" tIns="46037" rIns="46037" bIns="46037"/>
          <a:lstStyle/>
          <a:p>
            <a:pPr marL="0" indent="0">
              <a:spcBef>
                <a:spcPts val="600"/>
              </a:spcBef>
              <a:buSzTx/>
              <a:buNone/>
              <a:defRPr sz="2800"/>
            </a:pPr>
            <a:r>
              <a:rPr dirty="0"/>
              <a:t>The</a:t>
            </a:r>
            <a:r>
              <a:rPr lang="en-US" dirty="0"/>
              <a:t>se</a:t>
            </a:r>
            <a:r>
              <a:rPr dirty="0"/>
              <a:t> definitions will be in concurrence with the Institute of Makers of Explosives (IME) and </a:t>
            </a:r>
            <a:r>
              <a:rPr lang="en-US" dirty="0"/>
              <a:t>the International Society of Explosive Engineers (</a:t>
            </a:r>
            <a:r>
              <a:rPr dirty="0"/>
              <a:t>ISEE</a:t>
            </a:r>
            <a:r>
              <a:rPr lang="en-US" dirty="0"/>
              <a:t>)</a:t>
            </a:r>
            <a:r>
              <a:rPr dirty="0"/>
              <a:t> </a:t>
            </a:r>
            <a:r>
              <a:rPr lang="en-US" dirty="0"/>
              <a:t>as</a:t>
            </a:r>
            <a:r>
              <a:rPr dirty="0"/>
              <a:t> found in several publications printed by these two organizations.</a:t>
            </a:r>
          </a:p>
          <a:p>
            <a:pPr marL="0" indent="0">
              <a:buSzTx/>
              <a:buNone/>
              <a:defRPr sz="2800"/>
            </a:pPr>
            <a:endParaRPr dirty="0"/>
          </a:p>
          <a:p>
            <a:pPr marL="742950" lvl="1" indent="-285750">
              <a:spcBef>
                <a:spcPts val="600"/>
              </a:spcBef>
              <a:defRPr sz="2800"/>
            </a:pPr>
            <a:r>
              <a:rPr dirty="0"/>
              <a:t>IME SLP-12 (</a:t>
            </a:r>
            <a:r>
              <a:rPr dirty="0" err="1"/>
              <a:t>www.ime.org</a:t>
            </a:r>
            <a:r>
              <a:rPr dirty="0"/>
              <a:t>)</a:t>
            </a:r>
          </a:p>
          <a:p>
            <a:pPr marL="742950" lvl="1" indent="-285750">
              <a:spcBef>
                <a:spcPts val="600"/>
              </a:spcBef>
              <a:defRPr sz="2800"/>
            </a:pPr>
            <a:r>
              <a:rPr dirty="0"/>
              <a:t>ISEE Blasters Handbook</a:t>
            </a:r>
          </a:p>
        </p:txBody>
      </p:sp>
      <p:pic>
        <p:nvPicPr>
          <p:cNvPr id="2" name="New Recording 11" descr="New Recording 11">
            <a:hlinkClick r:id="" action="ppaction://media"/>
            <a:extLst>
              <a:ext uri="{FF2B5EF4-FFF2-40B4-BE49-F238E27FC236}">
                <a16:creationId xmlns:a16="http://schemas.microsoft.com/office/drawing/2014/main" id="{16F87B19-8325-4F49-8002-89E4F03589E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6572024"/>
            <a:ext cx="285976" cy="285976"/>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Rectangle 1027"/>
          <p:cNvSpPr txBox="1">
            <a:spLocks noGrp="1"/>
          </p:cNvSpPr>
          <p:nvPr>
            <p:ph type="body" idx="1"/>
          </p:nvPr>
        </p:nvSpPr>
        <p:spPr>
          <a:xfrm>
            <a:off x="867469" y="1371600"/>
            <a:ext cx="10515601" cy="5181600"/>
          </a:xfrm>
          <a:prstGeom prst="rect">
            <a:avLst/>
          </a:prstGeom>
        </p:spPr>
        <p:txBody>
          <a:bodyPr/>
          <a:lstStyle/>
          <a:p>
            <a:pPr>
              <a:defRPr b="1">
                <a:solidFill>
                  <a:srgbClr val="3366FF"/>
                </a:solidFill>
              </a:defRPr>
            </a:pPr>
            <a:r>
              <a:rPr dirty="0">
                <a:solidFill>
                  <a:srgbClr val="000090"/>
                </a:solidFill>
              </a:rPr>
              <a:t>Electric Detonator</a:t>
            </a:r>
            <a:r>
              <a:rPr b="0" dirty="0">
                <a:solidFill>
                  <a:srgbClr val="000090"/>
                </a:solidFill>
              </a:rPr>
              <a:t>  </a:t>
            </a:r>
            <a:r>
              <a:rPr b="0" dirty="0">
                <a:solidFill>
                  <a:srgbClr val="000000"/>
                </a:solidFill>
              </a:rPr>
              <a:t>- </a:t>
            </a:r>
            <a:r>
              <a:rPr sz="2800" dirty="0">
                <a:solidFill>
                  <a:srgbClr val="000000"/>
                </a:solidFill>
              </a:rPr>
              <a:t>A detonator designed for, and capable of, initiation by means of an electric current.</a:t>
            </a:r>
          </a:p>
          <a:p>
            <a:pPr>
              <a:defRPr sz="2800" b="1"/>
            </a:pPr>
            <a:endParaRPr sz="2800" dirty="0">
              <a:solidFill>
                <a:srgbClr val="000000"/>
              </a:solidFill>
            </a:endParaRPr>
          </a:p>
          <a:p>
            <a:pPr>
              <a:defRPr b="1">
                <a:solidFill>
                  <a:srgbClr val="3366FF"/>
                </a:solidFill>
              </a:defRPr>
            </a:pPr>
            <a:r>
              <a:rPr dirty="0">
                <a:solidFill>
                  <a:srgbClr val="000090"/>
                </a:solidFill>
              </a:rPr>
              <a:t>Electronic Detonator</a:t>
            </a:r>
            <a:r>
              <a:rPr b="0" dirty="0"/>
              <a:t> </a:t>
            </a:r>
            <a:r>
              <a:rPr b="0" dirty="0">
                <a:solidFill>
                  <a:srgbClr val="000000"/>
                </a:solidFill>
              </a:rPr>
              <a:t>- </a:t>
            </a:r>
            <a:r>
              <a:rPr sz="2800" dirty="0">
                <a:solidFill>
                  <a:srgbClr val="000000"/>
                </a:solidFill>
              </a:rPr>
              <a:t>A detonator that utilizes stored electrical energy as a means of powering an electronic timing delay element/module and that provides initiation energy for firing the base charge.</a:t>
            </a:r>
          </a:p>
        </p:txBody>
      </p:sp>
      <p:sp>
        <p:nvSpPr>
          <p:cNvPr id="249" name="Title 2"/>
          <p:cNvSpPr txBox="1">
            <a:spLocks noGrp="1"/>
          </p:cNvSpPr>
          <p:nvPr>
            <p:ph type="title"/>
          </p:nvPr>
        </p:nvSpPr>
        <p:spPr>
          <a:xfrm>
            <a:off x="821870" y="195939"/>
            <a:ext cx="10515601" cy="882957"/>
          </a:xfrm>
          <a:prstGeom prst="rect">
            <a:avLst/>
          </a:prstGeom>
        </p:spPr>
        <p:txBody>
          <a:bodyPr/>
          <a:lstStyle/>
          <a:p>
            <a:r>
              <a:t>Definitions</a:t>
            </a:r>
          </a:p>
        </p:txBody>
      </p:sp>
      <p:pic>
        <p:nvPicPr>
          <p:cNvPr id="2" name="New Recording 29" descr="New Recording 29">
            <a:hlinkClick r:id="" action="ppaction://media"/>
            <a:extLst>
              <a:ext uri="{FF2B5EF4-FFF2-40B4-BE49-F238E27FC236}">
                <a16:creationId xmlns:a16="http://schemas.microsoft.com/office/drawing/2014/main" id="{F0844791-6CF4-2541-A004-8C03AA19DD1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371600"/>
            <a:ext cx="534499" cy="534499"/>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1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Title 1"/>
          <p:cNvSpPr txBox="1">
            <a:spLocks noGrp="1"/>
          </p:cNvSpPr>
          <p:nvPr>
            <p:ph type="title"/>
          </p:nvPr>
        </p:nvSpPr>
        <p:spPr>
          <a:xfrm>
            <a:off x="1981200" y="228600"/>
            <a:ext cx="8229600" cy="1143000"/>
          </a:xfrm>
          <a:prstGeom prst="rect">
            <a:avLst/>
          </a:prstGeom>
        </p:spPr>
        <p:txBody>
          <a:bodyPr/>
          <a:lstStyle/>
          <a:p>
            <a:r>
              <a:t>Definitions</a:t>
            </a:r>
          </a:p>
        </p:txBody>
      </p:sp>
      <p:sp>
        <p:nvSpPr>
          <p:cNvPr id="252" name="Content Placeholder 2"/>
          <p:cNvSpPr txBox="1">
            <a:spLocks noGrp="1"/>
          </p:cNvSpPr>
          <p:nvPr>
            <p:ph type="body" idx="1"/>
          </p:nvPr>
        </p:nvSpPr>
        <p:spPr>
          <a:xfrm>
            <a:off x="838200" y="1244600"/>
            <a:ext cx="10515600" cy="3810000"/>
          </a:xfrm>
          <a:prstGeom prst="rect">
            <a:avLst/>
          </a:prstGeom>
        </p:spPr>
        <p:txBody>
          <a:bodyPr/>
          <a:lstStyle/>
          <a:p>
            <a:pPr>
              <a:defRPr b="1" i="1" u="sng">
                <a:solidFill>
                  <a:srgbClr val="002060"/>
                </a:solidFill>
              </a:defRPr>
            </a:pPr>
            <a:r>
              <a:rPr dirty="0"/>
              <a:t>An Explosion </a:t>
            </a:r>
            <a:r>
              <a:rPr b="0" i="0" u="none" dirty="0">
                <a:solidFill>
                  <a:srgbClr val="000000"/>
                </a:solidFill>
              </a:rPr>
              <a:t>is a chemical reaction in a substance which converts the original material into </a:t>
            </a:r>
            <a:r>
              <a:rPr b="0" dirty="0"/>
              <a:t>a gas</a:t>
            </a:r>
            <a:r>
              <a:rPr b="0" u="none" dirty="0"/>
              <a:t> </a:t>
            </a:r>
            <a:r>
              <a:rPr b="0" i="0" u="none" dirty="0">
                <a:solidFill>
                  <a:srgbClr val="000000"/>
                </a:solidFill>
              </a:rPr>
              <a:t>at very </a:t>
            </a:r>
            <a:r>
              <a:rPr b="0" i="0" u="none" dirty="0"/>
              <a:t>high temperature </a:t>
            </a:r>
            <a:r>
              <a:rPr b="0" i="0" u="none" dirty="0">
                <a:solidFill>
                  <a:srgbClr val="000000"/>
                </a:solidFill>
              </a:rPr>
              <a:t>(over 3,000</a:t>
            </a:r>
            <a:r>
              <a:rPr b="0" i="0" u="none" baseline="30000" dirty="0">
                <a:solidFill>
                  <a:srgbClr val="000000"/>
                </a:solidFill>
              </a:rPr>
              <a:t>o</a:t>
            </a:r>
            <a:r>
              <a:rPr b="0" i="0" u="none" dirty="0">
                <a:solidFill>
                  <a:srgbClr val="000000"/>
                </a:solidFill>
              </a:rPr>
              <a:t> C) and </a:t>
            </a:r>
            <a:r>
              <a:rPr b="0" dirty="0"/>
              <a:t>pressure</a:t>
            </a:r>
            <a:r>
              <a:rPr b="0" i="0" u="none" dirty="0">
                <a:solidFill>
                  <a:srgbClr val="000000"/>
                </a:solidFill>
              </a:rPr>
              <a:t> (50,000</a:t>
            </a:r>
            <a:r>
              <a:rPr lang="en-US" b="0" i="0" u="none" dirty="0">
                <a:solidFill>
                  <a:srgbClr val="000000"/>
                </a:solidFill>
              </a:rPr>
              <a:t> </a:t>
            </a:r>
            <a:r>
              <a:rPr b="0" i="0" u="none" dirty="0">
                <a:solidFill>
                  <a:srgbClr val="000000"/>
                </a:solidFill>
              </a:rPr>
              <a:t>atm). The process occur</a:t>
            </a:r>
            <a:r>
              <a:rPr lang="en-US" b="0" i="0" u="none" dirty="0">
                <a:solidFill>
                  <a:srgbClr val="000000"/>
                </a:solidFill>
              </a:rPr>
              <a:t>s</a:t>
            </a:r>
            <a:r>
              <a:rPr b="0" i="0" u="none" dirty="0">
                <a:solidFill>
                  <a:srgbClr val="000000"/>
                </a:solidFill>
              </a:rPr>
              <a:t> with extreme rapidity and evolving a great deal of heat. </a:t>
            </a:r>
          </a:p>
        </p:txBody>
      </p:sp>
      <p:pic>
        <p:nvPicPr>
          <p:cNvPr id="253" name="Picture 3" descr="Picture 3"/>
          <p:cNvPicPr>
            <a:picLocks noChangeAspect="1"/>
          </p:cNvPicPr>
          <p:nvPr/>
        </p:nvPicPr>
        <p:blipFill>
          <a:blip r:embed="rId5"/>
          <a:stretch>
            <a:fillRect/>
          </a:stretch>
        </p:blipFill>
        <p:spPr>
          <a:xfrm>
            <a:off x="6629400" y="3882552"/>
            <a:ext cx="3124200" cy="2293297"/>
          </a:xfrm>
          <a:prstGeom prst="rect">
            <a:avLst/>
          </a:prstGeom>
          <a:ln w="12700">
            <a:miter lim="400000"/>
          </a:ln>
        </p:spPr>
      </p:pic>
      <p:pic>
        <p:nvPicPr>
          <p:cNvPr id="254" name="Picture 4" descr="Picture 4"/>
          <p:cNvPicPr>
            <a:picLocks noChangeAspect="1"/>
          </p:cNvPicPr>
          <p:nvPr/>
        </p:nvPicPr>
        <p:blipFill>
          <a:blip r:embed="rId6"/>
          <a:stretch>
            <a:fillRect/>
          </a:stretch>
        </p:blipFill>
        <p:spPr>
          <a:xfrm>
            <a:off x="1637238" y="3966047"/>
            <a:ext cx="4458762" cy="2209801"/>
          </a:xfrm>
          <a:prstGeom prst="rect">
            <a:avLst/>
          </a:prstGeom>
          <a:ln w="12700">
            <a:miter lim="400000"/>
          </a:ln>
        </p:spPr>
      </p:pic>
      <p:pic>
        <p:nvPicPr>
          <p:cNvPr id="2" name="New Recording 30" descr="New Recording 30">
            <a:hlinkClick r:id="" action="ppaction://media"/>
            <a:extLst>
              <a:ext uri="{FF2B5EF4-FFF2-40B4-BE49-F238E27FC236}">
                <a16:creationId xmlns:a16="http://schemas.microsoft.com/office/drawing/2014/main" id="{15F840F3-C0AA-AE45-A3A4-4E298B22232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0" y="1271954"/>
            <a:ext cx="539262" cy="539262"/>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3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Title 1"/>
          <p:cNvSpPr txBox="1">
            <a:spLocks noGrp="1"/>
          </p:cNvSpPr>
          <p:nvPr>
            <p:ph type="title"/>
          </p:nvPr>
        </p:nvSpPr>
        <p:spPr>
          <a:xfrm>
            <a:off x="914400" y="228600"/>
            <a:ext cx="10363200" cy="1219200"/>
          </a:xfrm>
          <a:prstGeom prst="rect">
            <a:avLst/>
          </a:prstGeom>
        </p:spPr>
        <p:txBody>
          <a:bodyPr/>
          <a:lstStyle/>
          <a:p>
            <a:r>
              <a:t>Explosive Energy </a:t>
            </a:r>
          </a:p>
        </p:txBody>
      </p:sp>
      <p:pic>
        <p:nvPicPr>
          <p:cNvPr id="259" name="Picture 2" descr="Picture 2"/>
          <p:cNvPicPr>
            <a:picLocks noChangeAspect="1"/>
          </p:cNvPicPr>
          <p:nvPr/>
        </p:nvPicPr>
        <p:blipFill>
          <a:blip r:embed="rId4"/>
          <a:stretch>
            <a:fillRect/>
          </a:stretch>
        </p:blipFill>
        <p:spPr>
          <a:xfrm>
            <a:off x="990600" y="1447800"/>
            <a:ext cx="1999220" cy="1499415"/>
          </a:xfrm>
          <a:prstGeom prst="rect">
            <a:avLst/>
          </a:prstGeom>
          <a:ln w="12700">
            <a:miter lim="400000"/>
          </a:ln>
        </p:spPr>
      </p:pic>
      <p:pic>
        <p:nvPicPr>
          <p:cNvPr id="260" name="Picture 3" descr="Picture 3"/>
          <p:cNvPicPr>
            <a:picLocks noChangeAspect="1"/>
          </p:cNvPicPr>
          <p:nvPr/>
        </p:nvPicPr>
        <p:blipFill>
          <a:blip r:embed="rId5"/>
          <a:stretch>
            <a:fillRect/>
          </a:stretch>
        </p:blipFill>
        <p:spPr>
          <a:xfrm>
            <a:off x="7276216" y="3872076"/>
            <a:ext cx="2705986" cy="2029491"/>
          </a:xfrm>
          <a:prstGeom prst="rect">
            <a:avLst/>
          </a:prstGeom>
          <a:ln w="12700">
            <a:miter lim="400000"/>
          </a:ln>
        </p:spPr>
      </p:pic>
      <p:pic>
        <p:nvPicPr>
          <p:cNvPr id="261" name="Picture 4" descr="Picture 4"/>
          <p:cNvPicPr>
            <a:picLocks noChangeAspect="1"/>
          </p:cNvPicPr>
          <p:nvPr/>
        </p:nvPicPr>
        <p:blipFill>
          <a:blip r:embed="rId6"/>
          <a:stretch>
            <a:fillRect/>
          </a:stretch>
        </p:blipFill>
        <p:spPr>
          <a:xfrm>
            <a:off x="7772400" y="1524000"/>
            <a:ext cx="2764465" cy="2073350"/>
          </a:xfrm>
          <a:prstGeom prst="rect">
            <a:avLst/>
          </a:prstGeom>
          <a:ln w="12700">
            <a:miter lim="400000"/>
          </a:ln>
        </p:spPr>
      </p:pic>
      <p:pic>
        <p:nvPicPr>
          <p:cNvPr id="262" name="Picture 5" descr="Picture 5"/>
          <p:cNvPicPr>
            <a:picLocks noChangeAspect="1"/>
          </p:cNvPicPr>
          <p:nvPr/>
        </p:nvPicPr>
        <p:blipFill>
          <a:blip r:embed="rId7"/>
          <a:stretch>
            <a:fillRect/>
          </a:stretch>
        </p:blipFill>
        <p:spPr>
          <a:xfrm>
            <a:off x="4573072" y="4468039"/>
            <a:ext cx="2540002" cy="1905001"/>
          </a:xfrm>
          <a:prstGeom prst="rect">
            <a:avLst/>
          </a:prstGeom>
          <a:ln w="12700">
            <a:miter lim="400000"/>
          </a:ln>
        </p:spPr>
      </p:pic>
      <p:pic>
        <p:nvPicPr>
          <p:cNvPr id="263" name="Picture 6" descr="Picture 6"/>
          <p:cNvPicPr>
            <a:picLocks noChangeAspect="1"/>
          </p:cNvPicPr>
          <p:nvPr/>
        </p:nvPicPr>
        <p:blipFill>
          <a:blip r:embed="rId8"/>
          <a:stretch>
            <a:fillRect/>
          </a:stretch>
        </p:blipFill>
        <p:spPr>
          <a:xfrm>
            <a:off x="1810119" y="3191485"/>
            <a:ext cx="2599811" cy="1949859"/>
          </a:xfrm>
          <a:prstGeom prst="rect">
            <a:avLst/>
          </a:prstGeom>
          <a:ln w="12700">
            <a:miter lim="400000"/>
          </a:ln>
        </p:spPr>
      </p:pic>
      <p:pic>
        <p:nvPicPr>
          <p:cNvPr id="2" name="New Recording 31" descr="New Recording 31">
            <a:hlinkClick r:id="" action="ppaction://media"/>
            <a:extLst>
              <a:ext uri="{FF2B5EF4-FFF2-40B4-BE49-F238E27FC236}">
                <a16:creationId xmlns:a16="http://schemas.microsoft.com/office/drawing/2014/main" id="{B16A7AC6-BFEC-0044-8065-15255B63F00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863" y="1524000"/>
            <a:ext cx="606425" cy="606425"/>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Rectangle 2"/>
          <p:cNvSpPr txBox="1">
            <a:spLocks noGrp="1"/>
          </p:cNvSpPr>
          <p:nvPr>
            <p:ph type="title"/>
          </p:nvPr>
        </p:nvSpPr>
        <p:spPr>
          <a:xfrm>
            <a:off x="1524000" y="152400"/>
            <a:ext cx="9144000" cy="1371600"/>
          </a:xfrm>
          <a:prstGeom prst="rect">
            <a:avLst/>
          </a:prstGeom>
        </p:spPr>
        <p:txBody>
          <a:bodyPr/>
          <a:lstStyle/>
          <a:p>
            <a:r>
              <a:rPr dirty="0"/>
              <a:t>Explosives</a:t>
            </a:r>
          </a:p>
        </p:txBody>
      </p:sp>
      <p:sp>
        <p:nvSpPr>
          <p:cNvPr id="270" name="Rectangle 16"/>
          <p:cNvSpPr txBox="1">
            <a:spLocks noGrp="1"/>
          </p:cNvSpPr>
          <p:nvPr>
            <p:ph type="body" sz="quarter" idx="1"/>
          </p:nvPr>
        </p:nvSpPr>
        <p:spPr>
          <a:xfrm>
            <a:off x="187569" y="5494960"/>
            <a:ext cx="11816862" cy="685229"/>
          </a:xfrm>
          <a:prstGeom prst="rect">
            <a:avLst/>
          </a:prstGeom>
          <a:solidFill>
            <a:srgbClr val="FFFF00"/>
          </a:solidFill>
        </p:spPr>
        <p:txBody>
          <a:bodyPr/>
          <a:lstStyle/>
          <a:p>
            <a:pPr marL="318897" indent="-318897" defTabSz="850391">
              <a:lnSpc>
                <a:spcPct val="80000"/>
              </a:lnSpc>
              <a:spcBef>
                <a:spcPts val="300"/>
              </a:spcBef>
              <a:defRPr sz="1488"/>
            </a:pPr>
            <a:r>
              <a:rPr dirty="0"/>
              <a:t>The reaction in an explosion is so rapid that it is impossible for ambient air to flow into the </a:t>
            </a:r>
            <a:r>
              <a:rPr lang="en-US" dirty="0"/>
              <a:t>reaction zone</a:t>
            </a:r>
            <a:r>
              <a:rPr dirty="0"/>
              <a:t> fast enough to support its </a:t>
            </a:r>
            <a:r>
              <a:rPr lang="en-US" dirty="0"/>
              <a:t>propagation</a:t>
            </a:r>
            <a:r>
              <a:rPr dirty="0"/>
              <a:t>. </a:t>
            </a:r>
          </a:p>
          <a:p>
            <a:pPr marL="318897" indent="-318897" defTabSz="850391">
              <a:lnSpc>
                <a:spcPct val="80000"/>
              </a:lnSpc>
              <a:spcBef>
                <a:spcPts val="300"/>
              </a:spcBef>
              <a:defRPr sz="1488"/>
            </a:pPr>
            <a:r>
              <a:rPr dirty="0"/>
              <a:t>The ratio of oxidizer to fuel in an explosive is referred to as its Oxygen balance.</a:t>
            </a:r>
          </a:p>
        </p:txBody>
      </p:sp>
      <p:sp>
        <p:nvSpPr>
          <p:cNvPr id="271" name="AutoShape 3"/>
          <p:cNvSpPr/>
          <p:nvPr/>
        </p:nvSpPr>
        <p:spPr>
          <a:xfrm>
            <a:off x="2743200" y="2696026"/>
            <a:ext cx="1752600" cy="1524000"/>
          </a:xfrm>
          <a:prstGeom prst="triangle">
            <a:avLst/>
          </a:prstGeom>
          <a:ln w="57150">
            <a:solidFill>
              <a:srgbClr val="FF0000"/>
            </a:solidFill>
            <a:miter/>
          </a:ln>
        </p:spPr>
        <p:txBody>
          <a:bodyPr lIns="45719" rIns="45719" anchor="ctr"/>
          <a:lstStyle/>
          <a:p>
            <a:endParaRPr/>
          </a:p>
        </p:txBody>
      </p:sp>
      <p:sp>
        <p:nvSpPr>
          <p:cNvPr id="272" name="Text Box 4"/>
          <p:cNvSpPr txBox="1"/>
          <p:nvPr/>
        </p:nvSpPr>
        <p:spPr>
          <a:xfrm>
            <a:off x="2209800" y="2873826"/>
            <a:ext cx="731930"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400">
                <a:solidFill>
                  <a:srgbClr val="FF6600"/>
                </a:solidFill>
              </a:defRPr>
            </a:pPr>
            <a:r>
              <a:rPr sz="1600" dirty="0"/>
              <a:t>   Fuel</a:t>
            </a:r>
            <a:endParaRPr sz="2800" dirty="0">
              <a:latin typeface="Arial"/>
              <a:ea typeface="Arial"/>
              <a:cs typeface="Arial"/>
              <a:sym typeface="Arial"/>
            </a:endParaRPr>
          </a:p>
          <a:p>
            <a:pPr>
              <a:defRPr sz="1400">
                <a:solidFill>
                  <a:srgbClr val="FF6600"/>
                </a:solidFill>
              </a:defRPr>
            </a:pPr>
            <a:r>
              <a:rPr sz="1600" dirty="0"/>
              <a:t>(Wood)</a:t>
            </a:r>
          </a:p>
        </p:txBody>
      </p:sp>
      <p:sp>
        <p:nvSpPr>
          <p:cNvPr id="273" name="Text Box 5"/>
          <p:cNvSpPr txBox="1"/>
          <p:nvPr/>
        </p:nvSpPr>
        <p:spPr>
          <a:xfrm>
            <a:off x="3077707" y="4397826"/>
            <a:ext cx="848948"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400">
                <a:solidFill>
                  <a:srgbClr val="B2B2B2"/>
                </a:solidFill>
              </a:defRPr>
            </a:pPr>
            <a:r>
              <a:rPr sz="1600" dirty="0">
                <a:solidFill>
                  <a:srgbClr val="000090"/>
                </a:solidFill>
              </a:rPr>
              <a:t>Initiation</a:t>
            </a:r>
            <a:endParaRPr sz="2800" dirty="0">
              <a:solidFill>
                <a:srgbClr val="000090"/>
              </a:solidFill>
              <a:latin typeface="Arial"/>
              <a:ea typeface="Arial"/>
              <a:cs typeface="Arial"/>
              <a:sym typeface="Arial"/>
            </a:endParaRPr>
          </a:p>
          <a:p>
            <a:pPr algn="ctr">
              <a:defRPr sz="1400">
                <a:solidFill>
                  <a:srgbClr val="B2B2B2"/>
                </a:solidFill>
              </a:defRPr>
            </a:pPr>
            <a:r>
              <a:rPr sz="1600" dirty="0">
                <a:solidFill>
                  <a:srgbClr val="000090"/>
                </a:solidFill>
              </a:rPr>
              <a:t>(Flame)</a:t>
            </a:r>
          </a:p>
        </p:txBody>
      </p:sp>
      <p:sp>
        <p:nvSpPr>
          <p:cNvPr id="274" name="Text Box 6"/>
          <p:cNvSpPr txBox="1"/>
          <p:nvPr/>
        </p:nvSpPr>
        <p:spPr>
          <a:xfrm>
            <a:off x="4267200" y="2950026"/>
            <a:ext cx="741548"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400"/>
            </a:pPr>
            <a:r>
              <a:rPr sz="1600" dirty="0"/>
              <a:t>Oxygen</a:t>
            </a:r>
            <a:endParaRPr sz="2800" dirty="0">
              <a:latin typeface="Arial"/>
              <a:ea typeface="Arial"/>
              <a:cs typeface="Arial"/>
              <a:sym typeface="Arial"/>
            </a:endParaRPr>
          </a:p>
          <a:p>
            <a:pPr>
              <a:defRPr sz="1400"/>
            </a:pPr>
            <a:r>
              <a:rPr sz="1600" dirty="0"/>
              <a:t>  (Air)</a:t>
            </a:r>
          </a:p>
        </p:txBody>
      </p:sp>
      <p:sp>
        <p:nvSpPr>
          <p:cNvPr id="275" name="Text Box 7"/>
          <p:cNvSpPr txBox="1"/>
          <p:nvPr/>
        </p:nvSpPr>
        <p:spPr>
          <a:xfrm>
            <a:off x="3527497" y="1284402"/>
            <a:ext cx="5103318"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400">
                <a:solidFill>
                  <a:srgbClr val="FF6600"/>
                </a:solidFill>
              </a:defRPr>
            </a:pPr>
            <a:r>
              <a:rPr dirty="0"/>
              <a:t>Propellant and Explosive Fire Triangle</a:t>
            </a:r>
            <a:r>
              <a:rPr lang="en-US" dirty="0"/>
              <a:t>s</a:t>
            </a:r>
            <a:r>
              <a:rPr dirty="0">
                <a:solidFill>
                  <a:srgbClr val="000000"/>
                </a:solidFill>
              </a:rPr>
              <a:t> </a:t>
            </a:r>
          </a:p>
        </p:txBody>
      </p:sp>
      <p:pic>
        <p:nvPicPr>
          <p:cNvPr id="276" name="Picture 12" descr="Picture 12"/>
          <p:cNvPicPr>
            <a:picLocks noChangeAspect="1"/>
          </p:cNvPicPr>
          <p:nvPr/>
        </p:nvPicPr>
        <p:blipFill>
          <a:blip r:embed="rId5"/>
          <a:stretch>
            <a:fillRect/>
          </a:stretch>
        </p:blipFill>
        <p:spPr>
          <a:xfrm>
            <a:off x="3346450" y="3343726"/>
            <a:ext cx="615950" cy="825500"/>
          </a:xfrm>
          <a:prstGeom prst="rect">
            <a:avLst/>
          </a:prstGeom>
          <a:ln w="12700">
            <a:miter lim="400000"/>
          </a:ln>
        </p:spPr>
      </p:pic>
      <p:grpSp>
        <p:nvGrpSpPr>
          <p:cNvPr id="282" name="Group 15"/>
          <p:cNvGrpSpPr/>
          <p:nvPr/>
        </p:nvGrpSpPr>
        <p:grpSpPr>
          <a:xfrm>
            <a:off x="7312153" y="2567709"/>
            <a:ext cx="3906624" cy="2299433"/>
            <a:chOff x="-1" y="0"/>
            <a:chExt cx="3906622" cy="2299431"/>
          </a:xfrm>
        </p:grpSpPr>
        <p:sp>
          <p:nvSpPr>
            <p:cNvPr id="277" name="AutoShape 8"/>
            <p:cNvSpPr/>
            <p:nvPr/>
          </p:nvSpPr>
          <p:spPr>
            <a:xfrm>
              <a:off x="533399" y="0"/>
              <a:ext cx="1752601" cy="1524001"/>
            </a:xfrm>
            <a:prstGeom prst="triangle">
              <a:avLst/>
            </a:prstGeom>
            <a:noFill/>
            <a:ln w="57150" cap="flat">
              <a:solidFill>
                <a:srgbClr val="990099"/>
              </a:solidFill>
              <a:prstDash val="solid"/>
              <a:miter lim="800000"/>
            </a:ln>
            <a:effectLst/>
          </p:spPr>
          <p:txBody>
            <a:bodyPr wrap="square" lIns="45719" tIns="45719" rIns="45719" bIns="45719" numCol="1" anchor="ctr">
              <a:noAutofit/>
            </a:bodyPr>
            <a:lstStyle/>
            <a:p>
              <a:endParaRPr/>
            </a:p>
          </p:txBody>
        </p:sp>
        <p:sp>
          <p:nvSpPr>
            <p:cNvPr id="278" name="Text Box 9"/>
            <p:cNvSpPr txBox="1"/>
            <p:nvPr/>
          </p:nvSpPr>
          <p:spPr>
            <a:xfrm>
              <a:off x="-1" y="177800"/>
              <a:ext cx="749301" cy="5847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algn="ctr">
                <a:defRPr sz="1400">
                  <a:solidFill>
                    <a:srgbClr val="FF6600"/>
                  </a:solidFill>
                </a:defRPr>
              </a:pPr>
              <a:r>
                <a:rPr sz="1600" dirty="0"/>
                <a:t>Fuel</a:t>
              </a:r>
              <a:endParaRPr sz="2800" dirty="0">
                <a:latin typeface="Arial"/>
                <a:ea typeface="Arial"/>
                <a:cs typeface="Arial"/>
                <a:sym typeface="Arial"/>
              </a:endParaRPr>
            </a:p>
            <a:p>
              <a:pPr algn="ctr">
                <a:defRPr sz="1400">
                  <a:solidFill>
                    <a:srgbClr val="FF6600"/>
                  </a:solidFill>
                </a:defRPr>
              </a:pPr>
              <a:r>
                <a:rPr sz="1600" dirty="0"/>
                <a:t>(Oil)</a:t>
              </a:r>
            </a:p>
          </p:txBody>
        </p:sp>
        <p:sp>
          <p:nvSpPr>
            <p:cNvPr id="279" name="Text Box 10"/>
            <p:cNvSpPr txBox="1"/>
            <p:nvPr/>
          </p:nvSpPr>
          <p:spPr>
            <a:xfrm>
              <a:off x="1000803" y="1714659"/>
              <a:ext cx="848948" cy="5847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lgn="ctr">
                <a:defRPr sz="1400">
                  <a:solidFill>
                    <a:srgbClr val="B2B2B2"/>
                  </a:solidFill>
                </a:defRPr>
              </a:pPr>
              <a:r>
                <a:rPr sz="1600" dirty="0">
                  <a:solidFill>
                    <a:srgbClr val="000090"/>
                  </a:solidFill>
                </a:rPr>
                <a:t>Initiation</a:t>
              </a:r>
              <a:endParaRPr sz="2800" dirty="0">
                <a:solidFill>
                  <a:srgbClr val="000090"/>
                </a:solidFill>
                <a:latin typeface="Arial"/>
                <a:ea typeface="Arial"/>
                <a:cs typeface="Arial"/>
                <a:sym typeface="Arial"/>
              </a:endParaRPr>
            </a:p>
            <a:p>
              <a:pPr algn="ctr">
                <a:defRPr sz="1400">
                  <a:solidFill>
                    <a:srgbClr val="B2B2B2"/>
                  </a:solidFill>
                </a:defRPr>
              </a:pPr>
              <a:r>
                <a:rPr sz="1600" dirty="0">
                  <a:solidFill>
                    <a:srgbClr val="000090"/>
                  </a:solidFill>
                </a:rPr>
                <a:t>(Sparks)</a:t>
              </a:r>
            </a:p>
          </p:txBody>
        </p:sp>
        <p:sp>
          <p:nvSpPr>
            <p:cNvPr id="280" name="Text Box 11"/>
            <p:cNvSpPr txBox="1"/>
            <p:nvPr/>
          </p:nvSpPr>
          <p:spPr>
            <a:xfrm>
              <a:off x="2057400" y="254000"/>
              <a:ext cx="1849221" cy="5847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tIns="45719" rIns="45719" bIns="45719" numCol="1" anchor="t">
              <a:spAutoFit/>
            </a:bodyPr>
            <a:lstStyle/>
            <a:p>
              <a:pPr>
                <a:defRPr sz="1400"/>
              </a:pPr>
              <a:r>
                <a:rPr sz="1600" dirty="0"/>
                <a:t>           Oxygen</a:t>
              </a:r>
              <a:endParaRPr sz="2800" dirty="0">
                <a:latin typeface="Arial"/>
                <a:ea typeface="Arial"/>
                <a:cs typeface="Arial"/>
                <a:sym typeface="Arial"/>
              </a:endParaRPr>
            </a:p>
            <a:p>
              <a:pPr>
                <a:defRPr sz="1400"/>
              </a:pPr>
              <a:r>
                <a:rPr sz="1600" dirty="0"/>
                <a:t>  (ammonium nitrate)</a:t>
              </a:r>
            </a:p>
          </p:txBody>
        </p:sp>
        <p:pic>
          <p:nvPicPr>
            <p:cNvPr id="281" name="Picture 13" descr="Picture 13"/>
            <p:cNvPicPr>
              <a:picLocks noChangeAspect="1"/>
            </p:cNvPicPr>
            <p:nvPr/>
          </p:nvPicPr>
          <p:blipFill>
            <a:blip r:embed="rId6"/>
            <a:stretch>
              <a:fillRect/>
            </a:stretch>
          </p:blipFill>
          <p:spPr>
            <a:xfrm>
              <a:off x="990600" y="609600"/>
              <a:ext cx="825500" cy="781050"/>
            </a:xfrm>
            <a:prstGeom prst="rect">
              <a:avLst/>
            </a:prstGeom>
            <a:ln w="12700" cap="flat">
              <a:noFill/>
              <a:miter lim="400000"/>
            </a:ln>
            <a:effectLst/>
          </p:spPr>
        </p:pic>
      </p:grpSp>
      <p:pic>
        <p:nvPicPr>
          <p:cNvPr id="283" name="Picture 1" descr="Picture 1"/>
          <p:cNvPicPr>
            <a:picLocks noChangeAspect="1"/>
          </p:cNvPicPr>
          <p:nvPr/>
        </p:nvPicPr>
        <p:blipFill rotWithShape="1">
          <a:blip r:embed="rId7"/>
          <a:srcRect t="4236" b="11018"/>
          <a:stretch/>
        </p:blipFill>
        <p:spPr>
          <a:xfrm>
            <a:off x="973223" y="3943104"/>
            <a:ext cx="1468352" cy="1334867"/>
          </a:xfrm>
          <a:prstGeom prst="rect">
            <a:avLst/>
          </a:prstGeom>
          <a:ln w="12700">
            <a:miter lim="400000"/>
          </a:ln>
        </p:spPr>
      </p:pic>
      <p:pic>
        <p:nvPicPr>
          <p:cNvPr id="286" name="Picture 1" descr="Picture 1"/>
          <p:cNvPicPr>
            <a:picLocks noChangeAspect="1"/>
          </p:cNvPicPr>
          <p:nvPr/>
        </p:nvPicPr>
        <p:blipFill rotWithShape="1">
          <a:blip r:embed="rId8"/>
          <a:srcRect t="17500"/>
          <a:stretch/>
        </p:blipFill>
        <p:spPr>
          <a:xfrm>
            <a:off x="439795" y="2206477"/>
            <a:ext cx="1676399" cy="1035936"/>
          </a:xfrm>
          <a:prstGeom prst="rect">
            <a:avLst/>
          </a:prstGeom>
          <a:ln w="12700">
            <a:miter lim="400000"/>
          </a:ln>
        </p:spPr>
      </p:pic>
      <p:pic>
        <p:nvPicPr>
          <p:cNvPr id="287" name="Picture 2" descr="Picture 2"/>
          <p:cNvPicPr>
            <a:picLocks noChangeAspect="1"/>
          </p:cNvPicPr>
          <p:nvPr/>
        </p:nvPicPr>
        <p:blipFill rotWithShape="1">
          <a:blip r:embed="rId9"/>
          <a:srcRect r="22742"/>
          <a:stretch/>
        </p:blipFill>
        <p:spPr>
          <a:xfrm>
            <a:off x="5907301" y="3834545"/>
            <a:ext cx="1696952" cy="1430080"/>
          </a:xfrm>
          <a:prstGeom prst="rect">
            <a:avLst/>
          </a:prstGeom>
          <a:ln w="12700">
            <a:miter lim="400000"/>
          </a:ln>
        </p:spPr>
      </p:pic>
      <p:sp>
        <p:nvSpPr>
          <p:cNvPr id="21" name="Text Box 7">
            <a:extLst>
              <a:ext uri="{FF2B5EF4-FFF2-40B4-BE49-F238E27FC236}">
                <a16:creationId xmlns:a16="http://schemas.microsoft.com/office/drawing/2014/main" id="{06C809ED-D5B4-1945-9FD1-0119BAF227A8}"/>
              </a:ext>
            </a:extLst>
          </p:cNvPr>
          <p:cNvSpPr txBox="1"/>
          <p:nvPr/>
        </p:nvSpPr>
        <p:spPr>
          <a:xfrm>
            <a:off x="3118260" y="1861342"/>
            <a:ext cx="844140"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400">
                <a:solidFill>
                  <a:srgbClr val="FF6600"/>
                </a:solidFill>
              </a:defRPr>
            </a:pPr>
            <a:r>
              <a:rPr lang="en-US" dirty="0">
                <a:solidFill>
                  <a:schemeClr val="tx1"/>
                </a:solidFill>
              </a:rPr>
              <a:t>Wood</a:t>
            </a:r>
            <a:endParaRPr dirty="0">
              <a:solidFill>
                <a:schemeClr val="tx1"/>
              </a:solidFill>
            </a:endParaRPr>
          </a:p>
        </p:txBody>
      </p:sp>
      <p:sp>
        <p:nvSpPr>
          <p:cNvPr id="22" name="Text Box 7">
            <a:extLst>
              <a:ext uri="{FF2B5EF4-FFF2-40B4-BE49-F238E27FC236}">
                <a16:creationId xmlns:a16="http://schemas.microsoft.com/office/drawing/2014/main" id="{4D9E5410-6C4F-8043-961C-144282EA7BD5}"/>
              </a:ext>
            </a:extLst>
          </p:cNvPr>
          <p:cNvSpPr txBox="1"/>
          <p:nvPr/>
        </p:nvSpPr>
        <p:spPr>
          <a:xfrm>
            <a:off x="8229602" y="1855466"/>
            <a:ext cx="932304"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2400">
                <a:solidFill>
                  <a:srgbClr val="FF6600"/>
                </a:solidFill>
              </a:defRPr>
            </a:pPr>
            <a:r>
              <a:rPr lang="en-US" dirty="0">
                <a:solidFill>
                  <a:schemeClr val="tx1"/>
                </a:solidFill>
              </a:rPr>
              <a:t>ANFO</a:t>
            </a:r>
            <a:endParaRPr dirty="0">
              <a:solidFill>
                <a:schemeClr val="tx1"/>
              </a:solidFill>
            </a:endParaRPr>
          </a:p>
        </p:txBody>
      </p:sp>
      <p:pic>
        <p:nvPicPr>
          <p:cNvPr id="2" name="New Recording 32" descr="New Recording 32">
            <a:hlinkClick r:id="" action="ppaction://media"/>
            <a:extLst>
              <a:ext uri="{FF2B5EF4-FFF2-40B4-BE49-F238E27FC236}">
                <a16:creationId xmlns:a16="http://schemas.microsoft.com/office/drawing/2014/main" id="{28422346-E8EA-3349-8F71-53AF2156D06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588" y="1349907"/>
            <a:ext cx="438207" cy="438207"/>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iterate>
                                    <p:tmAbs val="0"/>
                                  </p:iterate>
                                  <p:childTnLst>
                                    <p:set>
                                      <p:cBhvr>
                                        <p:cTn id="6" fill="hold"/>
                                        <p:tgtEl>
                                          <p:spTgt spid="282"/>
                                        </p:tgtEl>
                                        <p:attrNameLst>
                                          <p:attrName>style.visibility</p:attrName>
                                        </p:attrNameLst>
                                      </p:cBhvr>
                                      <p:to>
                                        <p:strVal val="visible"/>
                                      </p:to>
                                    </p:set>
                                    <p:animEffect transition="in" filter="blinds(horizontal)">
                                      <p:cBhvr>
                                        <p:cTn id="7" dur="500"/>
                                        <p:tgtEl>
                                          <p:spTgt spid="282"/>
                                        </p:tgtEl>
                                      </p:cBhvr>
                                    </p:animEffect>
                                  </p:childTnLst>
                                </p:cTn>
                              </p:par>
                            </p:childTnLst>
                          </p:cTn>
                        </p:par>
                        <p:par>
                          <p:cTn id="8" fill="hold">
                            <p:stCondLst>
                              <p:cond delay="0"/>
                            </p:stCondLst>
                            <p:childTnLst>
                              <p:par>
                                <p:cTn id="9" presetID="6" presetClass="emph" presetSubtype="0" fill="hold" grpId="2" nodeType="afterEffect">
                                  <p:stCondLst>
                                    <p:cond delay="0"/>
                                  </p:stCondLst>
                                  <p:childTnLst>
                                    <p:animScale>
                                      <p:cBhvr>
                                        <p:cTn id="10" dur="2000" fill="hold"/>
                                        <p:tgtEl>
                                          <p:spTgt spid="282"/>
                                        </p:tgtEl>
                                      </p:cBhvr>
                                      <p:by x="150000" y="150000"/>
                                    </p:animScale>
                                  </p:childTnLst>
                                </p:cTn>
                              </p:par>
                            </p:childTnLst>
                          </p:cTn>
                        </p:par>
                        <p:par>
                          <p:cTn id="11" fill="hold">
                            <p:stCondLst>
                              <p:cond delay="2000"/>
                            </p:stCondLst>
                            <p:childTnLst>
                              <p:par>
                                <p:cTn id="12" presetID="3" presetClass="entr" presetSubtype="10" fill="hold" grpId="3" nodeType="afterEffect">
                                  <p:stCondLst>
                                    <p:cond delay="0"/>
                                  </p:stCondLst>
                                  <p:iterate>
                                    <p:tmAbs val="0"/>
                                  </p:iterate>
                                  <p:childTnLst>
                                    <p:set>
                                      <p:cBhvr>
                                        <p:cTn id="13" fill="hold"/>
                                        <p:tgtEl>
                                          <p:spTgt spid="270">
                                            <p:bg/>
                                          </p:spTgt>
                                        </p:tgtEl>
                                        <p:attrNameLst>
                                          <p:attrName>style.visibility</p:attrName>
                                        </p:attrNameLst>
                                      </p:cBhvr>
                                      <p:to>
                                        <p:strVal val="visible"/>
                                      </p:to>
                                    </p:set>
                                    <p:animEffect transition="in" filter="blinds(horizontal)">
                                      <p:cBhvr>
                                        <p:cTn id="14" dur="500"/>
                                        <p:tgtEl>
                                          <p:spTgt spid="270">
                                            <p:bg/>
                                          </p:spTgt>
                                        </p:tgtEl>
                                      </p:cBhvr>
                                    </p:animEffect>
                                  </p:childTnLst>
                                </p:cTn>
                              </p:par>
                              <p:par>
                                <p:cTn id="15" presetID="3" presetClass="entr" presetSubtype="10" fill="hold" grpId="3" nodeType="withEffect">
                                  <p:stCondLst>
                                    <p:cond delay="0"/>
                                  </p:stCondLst>
                                  <p:iterate>
                                    <p:tmAbs val="0"/>
                                  </p:iterate>
                                  <p:childTnLst>
                                    <p:set>
                                      <p:cBhvr>
                                        <p:cTn id="16" fill="hold"/>
                                        <p:tgtEl>
                                          <p:spTgt spid="270">
                                            <p:txEl>
                                              <p:pRg st="0" end="0"/>
                                            </p:txEl>
                                          </p:spTgt>
                                        </p:tgtEl>
                                        <p:attrNameLst>
                                          <p:attrName>style.visibility</p:attrName>
                                        </p:attrNameLst>
                                      </p:cBhvr>
                                      <p:to>
                                        <p:strVal val="visible"/>
                                      </p:to>
                                    </p:set>
                                    <p:animEffect transition="in" filter="blinds(horizontal)">
                                      <p:cBhvr>
                                        <p:cTn id="17" dur="500"/>
                                        <p:tgtEl>
                                          <p:spTgt spid="270">
                                            <p:txEl>
                                              <p:pRg st="0" end="0"/>
                                            </p:txEl>
                                          </p:spTgt>
                                        </p:tgtEl>
                                      </p:cBhvr>
                                    </p:animEffect>
                                  </p:childTnLst>
                                </p:cTn>
                              </p:par>
                            </p:childTnLst>
                          </p:cTn>
                        </p:par>
                        <p:par>
                          <p:cTn id="18" fill="hold">
                            <p:stCondLst>
                              <p:cond delay="2500"/>
                            </p:stCondLst>
                            <p:childTnLst>
                              <p:par>
                                <p:cTn id="19" presetID="3" presetClass="entr" presetSubtype="10" fill="hold" grpId="3" nodeType="afterEffect">
                                  <p:stCondLst>
                                    <p:cond delay="0"/>
                                  </p:stCondLst>
                                  <p:iterate>
                                    <p:tmAbs val="0"/>
                                  </p:iterate>
                                  <p:childTnLst>
                                    <p:set>
                                      <p:cBhvr>
                                        <p:cTn id="20" fill="hold"/>
                                        <p:tgtEl>
                                          <p:spTgt spid="270">
                                            <p:txEl>
                                              <p:pRg st="1" end="1"/>
                                            </p:txEl>
                                          </p:spTgt>
                                        </p:tgtEl>
                                        <p:attrNameLst>
                                          <p:attrName>style.visibility</p:attrName>
                                        </p:attrNameLst>
                                      </p:cBhvr>
                                      <p:to>
                                        <p:strVal val="visible"/>
                                      </p:to>
                                    </p:set>
                                    <p:animEffect transition="in" filter="blinds(horizontal)">
                                      <p:cBhvr>
                                        <p:cTn id="21" dur="500"/>
                                        <p:tgtEl>
                                          <p:spTgt spid="270">
                                            <p:txEl>
                                              <p:pRg st="1" end="1"/>
                                            </p:txEl>
                                          </p:spTgt>
                                        </p:tgtEl>
                                      </p:cBhvr>
                                    </p:animEffect>
                                  </p:childTnLst>
                                </p:cTn>
                              </p:par>
                            </p:childTnLst>
                          </p:cTn>
                        </p:par>
                        <p:par>
                          <p:cTn id="22" fill="hold">
                            <p:stCondLst>
                              <p:cond delay="3000"/>
                            </p:stCondLst>
                            <p:childTnLst>
                              <p:par>
                                <p:cTn id="23" presetID="1" presetClass="mediacall" presetSubtype="0" fill="hold" nodeType="afterEffect">
                                  <p:stCondLst>
                                    <p:cond delay="0"/>
                                  </p:stCondLst>
                                  <p:childTnLst>
                                    <p:cmd type="call" cmd="playFrom(0.0)">
                                      <p:cBhvr>
                                        <p:cTn id="24" dur="851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5" fill="hold" display="0">
                  <p:stCondLst>
                    <p:cond delay="indefinite"/>
                  </p:stCondLst>
                  <p:endCondLst>
                    <p:cond evt="onStopAudio" delay="0">
                      <p:tgtEl>
                        <p:sldTgt/>
                      </p:tgtEl>
                    </p:cond>
                  </p:endCondLst>
                </p:cTn>
                <p:tgtEl>
                  <p:spTgt spid="2"/>
                </p:tgtEl>
              </p:cMediaNode>
            </p:audio>
          </p:childTnLst>
        </p:cTn>
      </p:par>
    </p:tnLst>
    <p:bldLst>
      <p:bldP spid="270" grpId="3" build="p" bldLvl="5" animBg="1" advAuto="0"/>
      <p:bldP spid="282" grpId="1" animBg="1" advAuto="0"/>
      <p:bldP spid="282" grpId="2"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2"/>
          <p:cNvSpPr txBox="1">
            <a:spLocks noGrp="1"/>
          </p:cNvSpPr>
          <p:nvPr>
            <p:ph type="title"/>
          </p:nvPr>
        </p:nvSpPr>
        <p:spPr>
          <a:xfrm>
            <a:off x="838200" y="209790"/>
            <a:ext cx="10515600" cy="837323"/>
          </a:xfrm>
          <a:prstGeom prst="rect">
            <a:avLst/>
          </a:prstGeom>
        </p:spPr>
        <p:txBody>
          <a:bodyPr>
            <a:normAutofit/>
          </a:bodyPr>
          <a:lstStyle>
            <a:lvl1pPr>
              <a:defRPr sz="3700"/>
            </a:lvl1pPr>
          </a:lstStyle>
          <a:p>
            <a:r>
              <a:rPr sz="4000" dirty="0"/>
              <a:t>Types of Explosives</a:t>
            </a:r>
            <a:r>
              <a:rPr lang="en-US" sz="4000" dirty="0"/>
              <a:t>: </a:t>
            </a:r>
            <a:r>
              <a:rPr sz="4000" dirty="0"/>
              <a:t>Chemical Make-Up</a:t>
            </a:r>
          </a:p>
        </p:txBody>
      </p:sp>
      <p:sp>
        <p:nvSpPr>
          <p:cNvPr id="313" name="Text Box 4"/>
          <p:cNvSpPr txBox="1"/>
          <p:nvPr/>
        </p:nvSpPr>
        <p:spPr>
          <a:xfrm>
            <a:off x="5436313" y="1296127"/>
            <a:ext cx="2506453" cy="461665"/>
          </a:xfrm>
          <a:prstGeom prst="rect">
            <a:avLst/>
          </a:prstGeom>
          <a:solidFill>
            <a:schemeClr val="accent3">
              <a:lumOff val="44000"/>
            </a:schemeClr>
          </a:solidFill>
          <a:ln>
            <a:solidFill>
              <a:srgbClr val="FF000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a:solidFill>
                  <a:srgbClr val="FF0000"/>
                </a:solidFill>
              </a:defRPr>
            </a:lvl1pPr>
          </a:lstStyle>
          <a:p>
            <a:pPr algn="ctr"/>
            <a:r>
              <a:rPr dirty="0"/>
              <a:t>Energetic Materials</a:t>
            </a:r>
          </a:p>
        </p:txBody>
      </p:sp>
      <p:sp>
        <p:nvSpPr>
          <p:cNvPr id="314" name="Text Box 5"/>
          <p:cNvSpPr txBox="1"/>
          <p:nvPr/>
        </p:nvSpPr>
        <p:spPr>
          <a:xfrm>
            <a:off x="2711979" y="2386696"/>
            <a:ext cx="1631267" cy="369332"/>
          </a:xfrm>
          <a:prstGeom prst="rect">
            <a:avLst/>
          </a:prstGeom>
          <a:solidFill>
            <a:schemeClr val="accent3">
              <a:lumOff val="44000"/>
            </a:schemeClr>
          </a:solidFill>
          <a:ln>
            <a:solidFill>
              <a:srgbClr val="FF0066"/>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a:solidFill>
                  <a:srgbClr val="FF0066"/>
                </a:solidFill>
              </a:defRPr>
            </a:lvl1pPr>
          </a:lstStyle>
          <a:p>
            <a:pPr algn="ctr"/>
            <a:r>
              <a:t>High Explosives</a:t>
            </a:r>
          </a:p>
        </p:txBody>
      </p:sp>
      <p:sp>
        <p:nvSpPr>
          <p:cNvPr id="315" name="Text Box 6"/>
          <p:cNvSpPr txBox="1"/>
          <p:nvPr/>
        </p:nvSpPr>
        <p:spPr>
          <a:xfrm>
            <a:off x="7494181" y="3165171"/>
            <a:ext cx="1142254" cy="369332"/>
          </a:xfrm>
          <a:prstGeom prst="rect">
            <a:avLst/>
          </a:prstGeom>
          <a:solidFill>
            <a:schemeClr val="accent3">
              <a:lumOff val="44000"/>
            </a:schemeClr>
          </a:solidFill>
          <a:ln>
            <a:solidFill>
              <a:srgbClr val="9900CC"/>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a:solidFill>
                  <a:srgbClr val="9900CC"/>
                </a:solidFill>
              </a:defRPr>
            </a:lvl1pPr>
          </a:lstStyle>
          <a:p>
            <a:pPr algn="ctr"/>
            <a:r>
              <a:t>Propellants</a:t>
            </a:r>
          </a:p>
        </p:txBody>
      </p:sp>
      <p:sp>
        <p:nvSpPr>
          <p:cNvPr id="316" name="Text Box 7"/>
          <p:cNvSpPr txBox="1"/>
          <p:nvPr/>
        </p:nvSpPr>
        <p:spPr>
          <a:xfrm>
            <a:off x="9482235" y="3165171"/>
            <a:ext cx="1294505" cy="369332"/>
          </a:xfrm>
          <a:prstGeom prst="rect">
            <a:avLst/>
          </a:prstGeom>
          <a:solidFill>
            <a:schemeClr val="accent3">
              <a:lumOff val="44000"/>
            </a:schemeClr>
          </a:solidFill>
          <a:ln>
            <a:solidFill>
              <a:srgbClr val="00800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a:solidFill>
                  <a:srgbClr val="008000"/>
                </a:solidFill>
              </a:defRPr>
            </a:lvl1pPr>
          </a:lstStyle>
          <a:p>
            <a:pPr algn="ctr"/>
            <a:r>
              <a:t>Pyrotechnics</a:t>
            </a:r>
          </a:p>
        </p:txBody>
      </p:sp>
      <p:sp>
        <p:nvSpPr>
          <p:cNvPr id="317" name="Text Box 8"/>
          <p:cNvSpPr txBox="1"/>
          <p:nvPr/>
        </p:nvSpPr>
        <p:spPr>
          <a:xfrm>
            <a:off x="927856" y="3155076"/>
            <a:ext cx="1005444" cy="584775"/>
          </a:xfrm>
          <a:prstGeom prst="rect">
            <a:avLst/>
          </a:prstGeom>
          <a:solidFill>
            <a:schemeClr val="accent3">
              <a:lumOff val="44000"/>
            </a:schemeClr>
          </a:solidFill>
          <a:ln>
            <a:solidFill>
              <a:srgbClr val="FF505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600">
                <a:solidFill>
                  <a:srgbClr val="FF5050"/>
                </a:solidFill>
              </a:defRPr>
            </a:pPr>
            <a:r>
              <a:rPr dirty="0"/>
              <a:t>Primary </a:t>
            </a:r>
            <a:endParaRPr sz="2400" dirty="0">
              <a:latin typeface="Arial"/>
              <a:ea typeface="Arial"/>
              <a:cs typeface="Arial"/>
              <a:sym typeface="Arial"/>
            </a:endParaRPr>
          </a:p>
          <a:p>
            <a:pPr algn="ctr">
              <a:defRPr sz="1600">
                <a:solidFill>
                  <a:srgbClr val="FF5050"/>
                </a:solidFill>
              </a:defRPr>
            </a:pPr>
            <a:r>
              <a:rPr dirty="0"/>
              <a:t>Explosives</a:t>
            </a:r>
          </a:p>
        </p:txBody>
      </p:sp>
      <p:sp>
        <p:nvSpPr>
          <p:cNvPr id="318" name="Text Box 9"/>
          <p:cNvSpPr txBox="1"/>
          <p:nvPr/>
        </p:nvSpPr>
        <p:spPr>
          <a:xfrm>
            <a:off x="3048621" y="3174689"/>
            <a:ext cx="1022112" cy="584775"/>
          </a:xfrm>
          <a:prstGeom prst="rect">
            <a:avLst/>
          </a:prstGeom>
          <a:solidFill>
            <a:schemeClr val="accent3">
              <a:lumOff val="44000"/>
            </a:schemeClr>
          </a:solidFill>
          <a:ln>
            <a:solidFill>
              <a:srgbClr val="FF505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600">
                <a:solidFill>
                  <a:srgbClr val="FF5050"/>
                </a:solidFill>
              </a:defRPr>
            </a:pPr>
            <a:r>
              <a:t>Secondary </a:t>
            </a:r>
            <a:endParaRPr sz="2400">
              <a:latin typeface="Arial"/>
              <a:ea typeface="Arial"/>
              <a:cs typeface="Arial"/>
              <a:sym typeface="Arial"/>
            </a:endParaRPr>
          </a:p>
          <a:p>
            <a:pPr algn="ctr">
              <a:defRPr sz="1600">
                <a:solidFill>
                  <a:srgbClr val="FF5050"/>
                </a:solidFill>
              </a:defRPr>
            </a:pPr>
            <a:r>
              <a:t>Explosives</a:t>
            </a:r>
          </a:p>
        </p:txBody>
      </p:sp>
      <p:sp>
        <p:nvSpPr>
          <p:cNvPr id="319" name="Text Box 10"/>
          <p:cNvSpPr txBox="1"/>
          <p:nvPr/>
        </p:nvSpPr>
        <p:spPr>
          <a:xfrm>
            <a:off x="5395451" y="3174688"/>
            <a:ext cx="1005444" cy="584775"/>
          </a:xfrm>
          <a:prstGeom prst="rect">
            <a:avLst/>
          </a:prstGeom>
          <a:solidFill>
            <a:schemeClr val="accent3">
              <a:lumOff val="44000"/>
            </a:schemeClr>
          </a:solidFill>
          <a:ln>
            <a:solidFill>
              <a:srgbClr val="FF505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600">
                <a:solidFill>
                  <a:srgbClr val="FF5050"/>
                </a:solidFill>
              </a:defRPr>
            </a:pPr>
            <a:r>
              <a:t>Tertiary  </a:t>
            </a:r>
            <a:endParaRPr sz="2400">
              <a:latin typeface="Arial"/>
              <a:ea typeface="Arial"/>
              <a:cs typeface="Arial"/>
              <a:sym typeface="Arial"/>
            </a:endParaRPr>
          </a:p>
          <a:p>
            <a:pPr algn="ctr">
              <a:defRPr sz="1600">
                <a:solidFill>
                  <a:srgbClr val="FF5050"/>
                </a:solidFill>
              </a:defRPr>
            </a:pPr>
            <a:r>
              <a:t>Explosives</a:t>
            </a:r>
          </a:p>
        </p:txBody>
      </p:sp>
      <p:sp>
        <p:nvSpPr>
          <p:cNvPr id="320" name="Text Box 11"/>
          <p:cNvSpPr txBox="1"/>
          <p:nvPr/>
        </p:nvSpPr>
        <p:spPr>
          <a:xfrm>
            <a:off x="2217689" y="4096229"/>
            <a:ext cx="1005444" cy="584775"/>
          </a:xfrm>
          <a:prstGeom prst="rect">
            <a:avLst/>
          </a:prstGeom>
          <a:solidFill>
            <a:schemeClr val="accent3">
              <a:lumOff val="44000"/>
            </a:schemeClr>
          </a:solidFill>
          <a:ln>
            <a:solidFill>
              <a:schemeClr val="accent2"/>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600">
                <a:solidFill>
                  <a:srgbClr val="000099"/>
                </a:solidFill>
              </a:defRPr>
            </a:pPr>
            <a:r>
              <a:rPr dirty="0"/>
              <a:t>Single</a:t>
            </a:r>
            <a:endParaRPr sz="2400" dirty="0">
              <a:latin typeface="Arial"/>
              <a:ea typeface="Arial"/>
              <a:cs typeface="Arial"/>
              <a:sym typeface="Arial"/>
            </a:endParaRPr>
          </a:p>
          <a:p>
            <a:pPr algn="ctr">
              <a:defRPr sz="1600">
                <a:solidFill>
                  <a:srgbClr val="000099"/>
                </a:solidFill>
              </a:defRPr>
            </a:pPr>
            <a:r>
              <a:rPr dirty="0"/>
              <a:t>Explosives</a:t>
            </a:r>
          </a:p>
        </p:txBody>
      </p:sp>
      <p:sp>
        <p:nvSpPr>
          <p:cNvPr id="321" name="Text Box 12"/>
          <p:cNvSpPr txBox="1"/>
          <p:nvPr/>
        </p:nvSpPr>
        <p:spPr>
          <a:xfrm>
            <a:off x="3900409" y="4098056"/>
            <a:ext cx="1005445" cy="584775"/>
          </a:xfrm>
          <a:prstGeom prst="rect">
            <a:avLst/>
          </a:prstGeom>
          <a:solidFill>
            <a:schemeClr val="accent3">
              <a:lumOff val="44000"/>
            </a:schemeClr>
          </a:solidFill>
          <a:ln>
            <a:solidFill>
              <a:schemeClr val="accent2"/>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sz="1600">
                <a:solidFill>
                  <a:srgbClr val="000099"/>
                </a:solidFill>
              </a:defRPr>
            </a:pPr>
            <a:r>
              <a:t>Composite</a:t>
            </a:r>
            <a:endParaRPr sz="2400">
              <a:latin typeface="Arial"/>
              <a:ea typeface="Arial"/>
              <a:cs typeface="Arial"/>
              <a:sym typeface="Arial"/>
            </a:endParaRPr>
          </a:p>
          <a:p>
            <a:pPr algn="ctr">
              <a:defRPr sz="1600">
                <a:solidFill>
                  <a:srgbClr val="000099"/>
                </a:solidFill>
              </a:defRPr>
            </a:pPr>
            <a:r>
              <a:t>Explosives</a:t>
            </a:r>
          </a:p>
        </p:txBody>
      </p:sp>
      <p:sp>
        <p:nvSpPr>
          <p:cNvPr id="322" name="Line 13"/>
          <p:cNvSpPr/>
          <p:nvPr/>
        </p:nvSpPr>
        <p:spPr>
          <a:xfrm>
            <a:off x="6689540" y="1766679"/>
            <a:ext cx="1" cy="410853"/>
          </a:xfrm>
          <a:prstGeom prst="line">
            <a:avLst/>
          </a:prstGeom>
          <a:ln w="19050">
            <a:solidFill>
              <a:schemeClr val="tx1"/>
            </a:solidFill>
          </a:ln>
        </p:spPr>
        <p:txBody>
          <a:bodyPr lIns="45719" rIns="45719"/>
          <a:lstStyle/>
          <a:p>
            <a:endParaRPr/>
          </a:p>
        </p:txBody>
      </p:sp>
      <p:sp>
        <p:nvSpPr>
          <p:cNvPr id="323" name="Line 14"/>
          <p:cNvSpPr/>
          <p:nvPr/>
        </p:nvSpPr>
        <p:spPr>
          <a:xfrm>
            <a:off x="3503153" y="2142175"/>
            <a:ext cx="5523000" cy="0"/>
          </a:xfrm>
          <a:prstGeom prst="line">
            <a:avLst/>
          </a:prstGeom>
          <a:ln w="19050">
            <a:solidFill>
              <a:schemeClr val="tx1"/>
            </a:solidFill>
          </a:ln>
        </p:spPr>
        <p:txBody>
          <a:bodyPr lIns="45719" rIns="45719"/>
          <a:lstStyle/>
          <a:p>
            <a:endParaRPr/>
          </a:p>
        </p:txBody>
      </p:sp>
      <p:sp>
        <p:nvSpPr>
          <p:cNvPr id="324" name="Line 15"/>
          <p:cNvSpPr/>
          <p:nvPr/>
        </p:nvSpPr>
        <p:spPr>
          <a:xfrm>
            <a:off x="3513426" y="2158096"/>
            <a:ext cx="0" cy="228600"/>
          </a:xfrm>
          <a:prstGeom prst="line">
            <a:avLst/>
          </a:prstGeom>
          <a:ln w="19050">
            <a:solidFill>
              <a:schemeClr val="tx1"/>
            </a:solidFill>
          </a:ln>
        </p:spPr>
        <p:txBody>
          <a:bodyPr lIns="45719" rIns="45719"/>
          <a:lstStyle/>
          <a:p>
            <a:endParaRPr/>
          </a:p>
        </p:txBody>
      </p:sp>
      <p:sp>
        <p:nvSpPr>
          <p:cNvPr id="325" name="Line 16"/>
          <p:cNvSpPr/>
          <p:nvPr/>
        </p:nvSpPr>
        <p:spPr>
          <a:xfrm>
            <a:off x="9030767" y="2156353"/>
            <a:ext cx="0" cy="228600"/>
          </a:xfrm>
          <a:prstGeom prst="line">
            <a:avLst/>
          </a:prstGeom>
          <a:ln w="19050">
            <a:solidFill>
              <a:schemeClr val="tx1"/>
            </a:solidFill>
          </a:ln>
        </p:spPr>
        <p:txBody>
          <a:bodyPr lIns="45719" rIns="45719"/>
          <a:lstStyle/>
          <a:p>
            <a:endParaRPr/>
          </a:p>
        </p:txBody>
      </p:sp>
      <p:sp>
        <p:nvSpPr>
          <p:cNvPr id="326" name="Line 17"/>
          <p:cNvSpPr/>
          <p:nvPr/>
        </p:nvSpPr>
        <p:spPr>
          <a:xfrm>
            <a:off x="8053782" y="2961009"/>
            <a:ext cx="0" cy="228600"/>
          </a:xfrm>
          <a:prstGeom prst="line">
            <a:avLst/>
          </a:prstGeom>
          <a:ln w="19050">
            <a:solidFill>
              <a:schemeClr val="tx1"/>
            </a:solidFill>
          </a:ln>
        </p:spPr>
        <p:txBody>
          <a:bodyPr lIns="45719" rIns="45719"/>
          <a:lstStyle/>
          <a:p>
            <a:endParaRPr/>
          </a:p>
        </p:txBody>
      </p:sp>
      <p:sp>
        <p:nvSpPr>
          <p:cNvPr id="328" name="Line 19"/>
          <p:cNvSpPr/>
          <p:nvPr/>
        </p:nvSpPr>
        <p:spPr>
          <a:xfrm flipV="1">
            <a:off x="1416425" y="2887879"/>
            <a:ext cx="4480187" cy="3273"/>
          </a:xfrm>
          <a:prstGeom prst="line">
            <a:avLst/>
          </a:prstGeom>
          <a:ln w="19050">
            <a:solidFill>
              <a:schemeClr val="tx1"/>
            </a:solidFill>
          </a:ln>
        </p:spPr>
        <p:txBody>
          <a:bodyPr lIns="45719" rIns="45719"/>
          <a:lstStyle/>
          <a:p>
            <a:endParaRPr/>
          </a:p>
        </p:txBody>
      </p:sp>
      <p:sp>
        <p:nvSpPr>
          <p:cNvPr id="329" name="Line 20"/>
          <p:cNvSpPr/>
          <p:nvPr/>
        </p:nvSpPr>
        <p:spPr>
          <a:xfrm>
            <a:off x="1425034" y="2891523"/>
            <a:ext cx="0" cy="270330"/>
          </a:xfrm>
          <a:prstGeom prst="line">
            <a:avLst/>
          </a:prstGeom>
          <a:ln w="19050">
            <a:solidFill>
              <a:schemeClr val="tx1"/>
            </a:solidFill>
          </a:ln>
        </p:spPr>
        <p:txBody>
          <a:bodyPr lIns="45719" rIns="45719"/>
          <a:lstStyle/>
          <a:p>
            <a:endParaRPr/>
          </a:p>
        </p:txBody>
      </p:sp>
      <p:sp>
        <p:nvSpPr>
          <p:cNvPr id="330" name="Line 21"/>
          <p:cNvSpPr/>
          <p:nvPr/>
        </p:nvSpPr>
        <p:spPr>
          <a:xfrm>
            <a:off x="3478701" y="2760884"/>
            <a:ext cx="1" cy="394756"/>
          </a:xfrm>
          <a:prstGeom prst="line">
            <a:avLst/>
          </a:prstGeom>
          <a:ln w="19050">
            <a:solidFill>
              <a:schemeClr val="tx1"/>
            </a:solidFill>
          </a:ln>
        </p:spPr>
        <p:txBody>
          <a:bodyPr lIns="45719" rIns="45719"/>
          <a:lstStyle/>
          <a:p>
            <a:endParaRPr/>
          </a:p>
        </p:txBody>
      </p:sp>
      <p:sp>
        <p:nvSpPr>
          <p:cNvPr id="331" name="Line 22"/>
          <p:cNvSpPr/>
          <p:nvPr/>
        </p:nvSpPr>
        <p:spPr>
          <a:xfrm>
            <a:off x="5895289" y="2900039"/>
            <a:ext cx="1323" cy="274320"/>
          </a:xfrm>
          <a:prstGeom prst="line">
            <a:avLst/>
          </a:prstGeom>
          <a:ln w="19050">
            <a:solidFill>
              <a:schemeClr val="tx1"/>
            </a:solidFill>
          </a:ln>
        </p:spPr>
        <p:txBody>
          <a:bodyPr lIns="45719" rIns="45719"/>
          <a:lstStyle/>
          <a:p>
            <a:endParaRPr/>
          </a:p>
        </p:txBody>
      </p:sp>
      <p:sp>
        <p:nvSpPr>
          <p:cNvPr id="332" name="Line 23"/>
          <p:cNvSpPr/>
          <p:nvPr/>
        </p:nvSpPr>
        <p:spPr>
          <a:xfrm>
            <a:off x="1416297" y="3746627"/>
            <a:ext cx="2" cy="1162977"/>
          </a:xfrm>
          <a:prstGeom prst="line">
            <a:avLst/>
          </a:prstGeom>
          <a:ln w="19050">
            <a:solidFill>
              <a:schemeClr val="tx1"/>
            </a:solidFill>
          </a:ln>
        </p:spPr>
        <p:txBody>
          <a:bodyPr lIns="45719" rIns="45719"/>
          <a:lstStyle/>
          <a:p>
            <a:endParaRPr/>
          </a:p>
        </p:txBody>
      </p:sp>
      <p:sp>
        <p:nvSpPr>
          <p:cNvPr id="333" name="Line 24"/>
          <p:cNvSpPr/>
          <p:nvPr/>
        </p:nvSpPr>
        <p:spPr>
          <a:xfrm>
            <a:off x="3513426" y="3784153"/>
            <a:ext cx="0" cy="152400"/>
          </a:xfrm>
          <a:prstGeom prst="line">
            <a:avLst/>
          </a:prstGeom>
          <a:ln w="19050">
            <a:solidFill>
              <a:schemeClr val="tx1"/>
            </a:solidFill>
          </a:ln>
        </p:spPr>
        <p:txBody>
          <a:bodyPr lIns="45719" rIns="45719"/>
          <a:lstStyle/>
          <a:p>
            <a:endParaRPr/>
          </a:p>
        </p:txBody>
      </p:sp>
      <p:sp>
        <p:nvSpPr>
          <p:cNvPr id="334" name="Line 25"/>
          <p:cNvSpPr/>
          <p:nvPr/>
        </p:nvSpPr>
        <p:spPr>
          <a:xfrm>
            <a:off x="2731986" y="4681004"/>
            <a:ext cx="0" cy="228600"/>
          </a:xfrm>
          <a:prstGeom prst="line">
            <a:avLst/>
          </a:prstGeom>
          <a:ln w="19050">
            <a:solidFill>
              <a:schemeClr val="tx1"/>
            </a:solidFill>
          </a:ln>
        </p:spPr>
        <p:txBody>
          <a:bodyPr lIns="45719" rIns="45719"/>
          <a:lstStyle/>
          <a:p>
            <a:endParaRPr/>
          </a:p>
        </p:txBody>
      </p:sp>
      <p:sp>
        <p:nvSpPr>
          <p:cNvPr id="337" name="Line 28"/>
          <p:cNvSpPr/>
          <p:nvPr/>
        </p:nvSpPr>
        <p:spPr>
          <a:xfrm>
            <a:off x="2731986" y="3936553"/>
            <a:ext cx="1665889" cy="0"/>
          </a:xfrm>
          <a:prstGeom prst="line">
            <a:avLst/>
          </a:prstGeom>
          <a:ln w="19050">
            <a:solidFill>
              <a:schemeClr val="tx1"/>
            </a:solidFill>
          </a:ln>
        </p:spPr>
        <p:txBody>
          <a:bodyPr lIns="45719" rIns="45719"/>
          <a:lstStyle/>
          <a:p>
            <a:endParaRPr/>
          </a:p>
        </p:txBody>
      </p:sp>
      <p:sp>
        <p:nvSpPr>
          <p:cNvPr id="338" name="Line 29"/>
          <p:cNvSpPr/>
          <p:nvPr/>
        </p:nvSpPr>
        <p:spPr>
          <a:xfrm>
            <a:off x="2731986" y="3943829"/>
            <a:ext cx="0" cy="152400"/>
          </a:xfrm>
          <a:prstGeom prst="line">
            <a:avLst/>
          </a:prstGeom>
          <a:ln w="19050">
            <a:solidFill>
              <a:schemeClr val="tx1"/>
            </a:solidFill>
          </a:ln>
        </p:spPr>
        <p:txBody>
          <a:bodyPr lIns="45719" rIns="45719"/>
          <a:lstStyle/>
          <a:p>
            <a:endParaRPr/>
          </a:p>
        </p:txBody>
      </p:sp>
      <p:sp>
        <p:nvSpPr>
          <p:cNvPr id="339" name="Line 30"/>
          <p:cNvSpPr/>
          <p:nvPr/>
        </p:nvSpPr>
        <p:spPr>
          <a:xfrm>
            <a:off x="4397875" y="3940198"/>
            <a:ext cx="0" cy="152400"/>
          </a:xfrm>
          <a:prstGeom prst="line">
            <a:avLst/>
          </a:prstGeom>
          <a:ln w="19050">
            <a:solidFill>
              <a:schemeClr val="tx1"/>
            </a:solidFill>
          </a:ln>
        </p:spPr>
        <p:txBody>
          <a:bodyPr lIns="45719" rIns="45719"/>
          <a:lstStyle/>
          <a:p>
            <a:endParaRPr/>
          </a:p>
        </p:txBody>
      </p:sp>
      <p:sp>
        <p:nvSpPr>
          <p:cNvPr id="340" name="Line 31"/>
          <p:cNvSpPr/>
          <p:nvPr/>
        </p:nvSpPr>
        <p:spPr>
          <a:xfrm flipH="1">
            <a:off x="4480825" y="4685853"/>
            <a:ext cx="1" cy="223751"/>
          </a:xfrm>
          <a:prstGeom prst="line">
            <a:avLst/>
          </a:prstGeom>
          <a:ln w="19050">
            <a:solidFill>
              <a:schemeClr val="tx1"/>
            </a:solidFill>
          </a:ln>
        </p:spPr>
        <p:txBody>
          <a:bodyPr lIns="45719" rIns="45719"/>
          <a:lstStyle/>
          <a:p>
            <a:endParaRPr/>
          </a:p>
        </p:txBody>
      </p:sp>
      <p:sp>
        <p:nvSpPr>
          <p:cNvPr id="341" name="Line 32"/>
          <p:cNvSpPr/>
          <p:nvPr/>
        </p:nvSpPr>
        <p:spPr>
          <a:xfrm flipH="1">
            <a:off x="5889883" y="3767172"/>
            <a:ext cx="13458" cy="1145133"/>
          </a:xfrm>
          <a:prstGeom prst="line">
            <a:avLst/>
          </a:prstGeom>
          <a:ln w="19050">
            <a:solidFill>
              <a:schemeClr val="tx1"/>
            </a:solidFill>
          </a:ln>
        </p:spPr>
        <p:txBody>
          <a:bodyPr lIns="45719" rIns="45719"/>
          <a:lstStyle/>
          <a:p>
            <a:endParaRPr/>
          </a:p>
        </p:txBody>
      </p:sp>
      <p:sp>
        <p:nvSpPr>
          <p:cNvPr id="346" name="Line 37"/>
          <p:cNvSpPr/>
          <p:nvPr/>
        </p:nvSpPr>
        <p:spPr>
          <a:xfrm>
            <a:off x="10164850" y="3555553"/>
            <a:ext cx="0" cy="457200"/>
          </a:xfrm>
          <a:prstGeom prst="line">
            <a:avLst/>
          </a:prstGeom>
          <a:ln w="19050">
            <a:solidFill>
              <a:schemeClr val="tx1"/>
            </a:solidFill>
          </a:ln>
        </p:spPr>
        <p:txBody>
          <a:bodyPr lIns="45719" rIns="45719"/>
          <a:lstStyle/>
          <a:p>
            <a:endParaRPr/>
          </a:p>
        </p:txBody>
      </p:sp>
      <p:sp>
        <p:nvSpPr>
          <p:cNvPr id="347" name="Text Box 39"/>
          <p:cNvSpPr txBox="1"/>
          <p:nvPr/>
        </p:nvSpPr>
        <p:spPr>
          <a:xfrm>
            <a:off x="8234221" y="2367474"/>
            <a:ext cx="1593092" cy="369332"/>
          </a:xfrm>
          <a:prstGeom prst="rect">
            <a:avLst/>
          </a:prstGeom>
          <a:solidFill>
            <a:schemeClr val="accent3">
              <a:lumOff val="44000"/>
            </a:schemeClr>
          </a:solidFill>
          <a:ln>
            <a:solidFill>
              <a:srgbClr val="FF0066"/>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a:solidFill>
                  <a:srgbClr val="FF0066"/>
                </a:solidFill>
              </a:defRPr>
            </a:lvl1pPr>
          </a:lstStyle>
          <a:p>
            <a:pPr algn="ctr"/>
            <a:r>
              <a:t>Low Explosives</a:t>
            </a:r>
          </a:p>
        </p:txBody>
      </p:sp>
      <p:sp>
        <p:nvSpPr>
          <p:cNvPr id="348" name="Line 40"/>
          <p:cNvSpPr/>
          <p:nvPr/>
        </p:nvSpPr>
        <p:spPr>
          <a:xfrm flipV="1">
            <a:off x="8045827" y="2961009"/>
            <a:ext cx="2087113" cy="15951"/>
          </a:xfrm>
          <a:prstGeom prst="line">
            <a:avLst/>
          </a:prstGeom>
          <a:ln w="19050">
            <a:solidFill>
              <a:schemeClr val="tx1"/>
            </a:solidFill>
          </a:ln>
        </p:spPr>
        <p:txBody>
          <a:bodyPr lIns="45719" rIns="45719"/>
          <a:lstStyle/>
          <a:p>
            <a:endParaRPr/>
          </a:p>
        </p:txBody>
      </p:sp>
      <p:sp>
        <p:nvSpPr>
          <p:cNvPr id="349" name="Line 41"/>
          <p:cNvSpPr/>
          <p:nvPr/>
        </p:nvSpPr>
        <p:spPr>
          <a:xfrm>
            <a:off x="10143353" y="2950762"/>
            <a:ext cx="0" cy="228600"/>
          </a:xfrm>
          <a:prstGeom prst="line">
            <a:avLst/>
          </a:prstGeom>
          <a:ln w="19050">
            <a:solidFill>
              <a:schemeClr val="tx1"/>
            </a:solidFill>
          </a:ln>
        </p:spPr>
        <p:txBody>
          <a:bodyPr lIns="45719" rIns="45719"/>
          <a:lstStyle/>
          <a:p>
            <a:endParaRPr/>
          </a:p>
        </p:txBody>
      </p:sp>
      <p:sp>
        <p:nvSpPr>
          <p:cNvPr id="350" name="Line 42"/>
          <p:cNvSpPr/>
          <p:nvPr/>
        </p:nvSpPr>
        <p:spPr>
          <a:xfrm>
            <a:off x="9030767" y="2765701"/>
            <a:ext cx="0" cy="195309"/>
          </a:xfrm>
          <a:prstGeom prst="line">
            <a:avLst/>
          </a:prstGeom>
          <a:ln w="19050">
            <a:solidFill>
              <a:schemeClr val="tx1"/>
            </a:solidFill>
          </a:ln>
        </p:spPr>
        <p:txBody>
          <a:bodyPr lIns="45719" rIns="45719"/>
          <a:lstStyle/>
          <a:p>
            <a:endParaRPr/>
          </a:p>
        </p:txBody>
      </p:sp>
      <p:sp>
        <p:nvSpPr>
          <p:cNvPr id="351" name="Rectangle 43"/>
          <p:cNvSpPr/>
          <p:nvPr/>
        </p:nvSpPr>
        <p:spPr>
          <a:xfrm>
            <a:off x="718459" y="1942654"/>
            <a:ext cx="5879562" cy="4155691"/>
          </a:xfrm>
          <a:prstGeom prst="rect">
            <a:avLst/>
          </a:prstGeom>
          <a:ln w="28575">
            <a:solidFill>
              <a:srgbClr val="FFFF00"/>
            </a:solidFill>
            <a:prstDash val="lgDash"/>
            <a:miter/>
          </a:ln>
        </p:spPr>
        <p:txBody>
          <a:bodyPr lIns="45719" rIns="45719" anchor="ctr"/>
          <a:lstStyle/>
          <a:p>
            <a:endParaRPr/>
          </a:p>
        </p:txBody>
      </p:sp>
      <p:sp>
        <p:nvSpPr>
          <p:cNvPr id="352" name="Rectangle 44"/>
          <p:cNvSpPr/>
          <p:nvPr/>
        </p:nvSpPr>
        <p:spPr>
          <a:xfrm>
            <a:off x="6781060" y="1942652"/>
            <a:ext cx="4572739" cy="4155691"/>
          </a:xfrm>
          <a:prstGeom prst="rect">
            <a:avLst/>
          </a:prstGeom>
          <a:ln w="28575">
            <a:solidFill>
              <a:srgbClr val="FF6600"/>
            </a:solidFill>
            <a:prstDash val="lgDash"/>
            <a:miter/>
          </a:ln>
        </p:spPr>
        <p:txBody>
          <a:bodyPr lIns="45719" rIns="45719" anchor="ctr"/>
          <a:lstStyle/>
          <a:p>
            <a:endParaRPr/>
          </a:p>
        </p:txBody>
      </p:sp>
      <p:sp>
        <p:nvSpPr>
          <p:cNvPr id="353" name="Text Box 45"/>
          <p:cNvSpPr txBox="1"/>
          <p:nvPr/>
        </p:nvSpPr>
        <p:spPr>
          <a:xfrm>
            <a:off x="958176" y="1787440"/>
            <a:ext cx="1806380" cy="369332"/>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a:latin typeface="Arial"/>
                <a:ea typeface="Arial"/>
                <a:cs typeface="Arial"/>
                <a:sym typeface="Arial"/>
              </a:defRPr>
            </a:lvl1pPr>
          </a:lstStyle>
          <a:p>
            <a:pPr algn="ctr"/>
            <a:r>
              <a:rPr dirty="0"/>
              <a:t>DETONATION</a:t>
            </a:r>
          </a:p>
        </p:txBody>
      </p:sp>
      <p:sp>
        <p:nvSpPr>
          <p:cNvPr id="354" name="Text Box 48"/>
          <p:cNvSpPr txBox="1"/>
          <p:nvPr/>
        </p:nvSpPr>
        <p:spPr>
          <a:xfrm>
            <a:off x="9178358" y="1772843"/>
            <a:ext cx="2057396" cy="369332"/>
          </a:xfrm>
          <a:prstGeom prst="rect">
            <a:avLst/>
          </a:prstGeom>
          <a:solidFill>
            <a:srgbClr val="FF66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a:latin typeface="Arial"/>
                <a:ea typeface="Arial"/>
                <a:cs typeface="Arial"/>
                <a:sym typeface="Arial"/>
              </a:defRPr>
            </a:lvl1pPr>
          </a:lstStyle>
          <a:p>
            <a:pPr algn="ctr"/>
            <a:r>
              <a:rPr dirty="0"/>
              <a:t>DEFRAGRATION</a:t>
            </a:r>
          </a:p>
        </p:txBody>
      </p:sp>
      <p:sp>
        <p:nvSpPr>
          <p:cNvPr id="2" name="TextBox 1">
            <a:extLst>
              <a:ext uri="{FF2B5EF4-FFF2-40B4-BE49-F238E27FC236}">
                <a16:creationId xmlns:a16="http://schemas.microsoft.com/office/drawing/2014/main" id="{BE709F3F-F6BD-E045-861F-E36F6A575B09}"/>
              </a:ext>
            </a:extLst>
          </p:cNvPr>
          <p:cNvSpPr txBox="1"/>
          <p:nvPr/>
        </p:nvSpPr>
        <p:spPr>
          <a:xfrm>
            <a:off x="921428" y="4904602"/>
            <a:ext cx="1066800" cy="830995"/>
          </a:xfrm>
          <a:prstGeom prst="rect">
            <a:avLst/>
          </a:prstGeom>
          <a:noFill/>
          <a:ln w="12700" cap="flat">
            <a:solidFill>
              <a:schemeClr val="bg1">
                <a:lumMod val="6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Lead </a:t>
            </a:r>
            <a:r>
              <a:rPr kumimoji="0" lang="en-US" sz="1200" b="0" i="0" u="none" strike="noStrike" cap="none" spc="0" normalizeH="0" baseline="0" dirty="0" err="1">
                <a:ln>
                  <a:noFill/>
                </a:ln>
                <a:solidFill>
                  <a:srgbClr val="000000"/>
                </a:solidFill>
                <a:effectLst/>
                <a:uFillTx/>
                <a:latin typeface="Times New Roman"/>
                <a:ea typeface="Times New Roman"/>
                <a:cs typeface="Times New Roman"/>
                <a:sym typeface="Times New Roman"/>
              </a:rPr>
              <a:t>Azide</a:t>
            </a:r>
            <a:endPar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endParaRPr>
          </a:p>
          <a:p>
            <a:pPr marL="0" marR="0" indent="0" algn="ctr" defTabSz="914400" rtl="0" fontAlgn="auto" latinLnBrk="0" hangingPunct="0">
              <a:lnSpc>
                <a:spcPct val="100000"/>
              </a:lnSpc>
              <a:spcBef>
                <a:spcPts val="0"/>
              </a:spcBef>
              <a:spcAft>
                <a:spcPts val="0"/>
              </a:spcAft>
              <a:buClrTx/>
              <a:buSzTx/>
              <a:buFontTx/>
              <a:buNone/>
              <a:tabLst/>
            </a:pPr>
            <a:r>
              <a:rPr lang="en-US" sz="1200" dirty="0"/>
              <a:t>Mercury Fulminate</a:t>
            </a:r>
          </a:p>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Silver </a:t>
            </a:r>
            <a:r>
              <a:rPr kumimoji="0" lang="en-US" sz="1200" b="0" i="0" u="none" strike="noStrike" cap="none" spc="0" normalizeH="0" baseline="0" dirty="0" err="1">
                <a:ln>
                  <a:noFill/>
                </a:ln>
                <a:solidFill>
                  <a:srgbClr val="000000"/>
                </a:solidFill>
                <a:effectLst/>
                <a:uFillTx/>
                <a:latin typeface="Times New Roman"/>
                <a:ea typeface="Times New Roman"/>
                <a:cs typeface="Times New Roman"/>
                <a:sym typeface="Times New Roman"/>
              </a:rPr>
              <a:t>Azide</a:t>
            </a:r>
            <a:endPar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endParaRPr>
          </a:p>
        </p:txBody>
      </p:sp>
      <p:sp>
        <p:nvSpPr>
          <p:cNvPr id="52" name="TextBox 51">
            <a:extLst>
              <a:ext uri="{FF2B5EF4-FFF2-40B4-BE49-F238E27FC236}">
                <a16:creationId xmlns:a16="http://schemas.microsoft.com/office/drawing/2014/main" id="{5B09EDE5-3599-BB47-B068-A19FAF884B16}"/>
              </a:ext>
            </a:extLst>
          </p:cNvPr>
          <p:cNvSpPr txBox="1"/>
          <p:nvPr/>
        </p:nvSpPr>
        <p:spPr>
          <a:xfrm>
            <a:off x="2198586" y="4904689"/>
            <a:ext cx="1066800" cy="1015661"/>
          </a:xfrm>
          <a:prstGeom prst="rect">
            <a:avLst/>
          </a:prstGeom>
          <a:noFill/>
          <a:ln w="12700" cap="flat">
            <a:solidFill>
              <a:schemeClr val="bg1">
                <a:lumMod val="6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Nitroglycerin</a:t>
            </a:r>
          </a:p>
          <a:p>
            <a:pPr marL="0" marR="0" indent="0" algn="ctr" defTabSz="914400" rtl="0" fontAlgn="auto" latinLnBrk="0" hangingPunct="0">
              <a:lnSpc>
                <a:spcPct val="100000"/>
              </a:lnSpc>
              <a:spcBef>
                <a:spcPts val="0"/>
              </a:spcBef>
              <a:spcAft>
                <a:spcPts val="0"/>
              </a:spcAft>
              <a:buClrTx/>
              <a:buSzTx/>
              <a:buFontTx/>
              <a:buNone/>
              <a:tabLst/>
            </a:pPr>
            <a:r>
              <a:rPr lang="en-US" sz="1200" dirty="0"/>
              <a:t>Nitroglycol</a:t>
            </a:r>
          </a:p>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Nitromethane</a:t>
            </a:r>
          </a:p>
          <a:p>
            <a:pPr marL="0" marR="0" indent="0" algn="ctr" defTabSz="914400" rtl="0" fontAlgn="auto" latinLnBrk="0" hangingPunct="0">
              <a:lnSpc>
                <a:spcPct val="100000"/>
              </a:lnSpc>
              <a:spcBef>
                <a:spcPts val="0"/>
              </a:spcBef>
              <a:spcAft>
                <a:spcPts val="0"/>
              </a:spcAft>
              <a:buClrTx/>
              <a:buSzTx/>
              <a:buFontTx/>
              <a:buNone/>
              <a:tabLst/>
            </a:pPr>
            <a:r>
              <a:rPr lang="en-US" sz="1200" dirty="0"/>
              <a:t>RDX / HMX</a:t>
            </a:r>
          </a:p>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TNT</a:t>
            </a:r>
          </a:p>
        </p:txBody>
      </p:sp>
      <p:sp>
        <p:nvSpPr>
          <p:cNvPr id="53" name="TextBox 52">
            <a:extLst>
              <a:ext uri="{FF2B5EF4-FFF2-40B4-BE49-F238E27FC236}">
                <a16:creationId xmlns:a16="http://schemas.microsoft.com/office/drawing/2014/main" id="{2BFBC9E3-7CD4-514D-91C0-780DD55E931A}"/>
              </a:ext>
            </a:extLst>
          </p:cNvPr>
          <p:cNvSpPr txBox="1"/>
          <p:nvPr/>
        </p:nvSpPr>
        <p:spPr>
          <a:xfrm>
            <a:off x="3928722" y="4904602"/>
            <a:ext cx="1066800" cy="1015661"/>
          </a:xfrm>
          <a:prstGeom prst="rect">
            <a:avLst/>
          </a:prstGeom>
          <a:noFill/>
          <a:ln w="12700" cap="flat">
            <a:solidFill>
              <a:schemeClr val="bg1">
                <a:lumMod val="6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Pentolite</a:t>
            </a:r>
          </a:p>
          <a:p>
            <a:pPr marL="0" marR="0" indent="0" algn="ctr" defTabSz="914400" rtl="0" fontAlgn="auto" latinLnBrk="0" hangingPunct="0">
              <a:lnSpc>
                <a:spcPct val="100000"/>
              </a:lnSpc>
              <a:spcBef>
                <a:spcPts val="0"/>
              </a:spcBef>
              <a:spcAft>
                <a:spcPts val="0"/>
              </a:spcAft>
              <a:buClrTx/>
              <a:buSzTx/>
              <a:buFontTx/>
              <a:buNone/>
              <a:tabLst/>
            </a:pPr>
            <a:r>
              <a:rPr lang="en-US" sz="1200" dirty="0"/>
              <a:t>Dynamites</a:t>
            </a:r>
          </a:p>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Composition B</a:t>
            </a:r>
          </a:p>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ANFO</a:t>
            </a:r>
          </a:p>
          <a:p>
            <a:pPr marL="0" marR="0" indent="0" algn="ctr" defTabSz="914400" rtl="0" fontAlgn="auto" latinLnBrk="0" hangingPunct="0">
              <a:lnSpc>
                <a:spcPct val="100000"/>
              </a:lnSpc>
              <a:spcBef>
                <a:spcPts val="0"/>
              </a:spcBef>
              <a:spcAft>
                <a:spcPts val="0"/>
              </a:spcAft>
              <a:buClrTx/>
              <a:buSzTx/>
              <a:buFontTx/>
              <a:buNone/>
              <a:tabLst/>
            </a:pPr>
            <a:r>
              <a:rPr lang="en-US" sz="1200" dirty="0"/>
              <a:t>Slurries</a:t>
            </a:r>
            <a:endPar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endParaRPr>
          </a:p>
        </p:txBody>
      </p:sp>
      <p:sp>
        <p:nvSpPr>
          <p:cNvPr id="54" name="TextBox 53">
            <a:extLst>
              <a:ext uri="{FF2B5EF4-FFF2-40B4-BE49-F238E27FC236}">
                <a16:creationId xmlns:a16="http://schemas.microsoft.com/office/drawing/2014/main" id="{A3CE0569-DD63-8D40-9087-50FF0EF14DDD}"/>
              </a:ext>
            </a:extLst>
          </p:cNvPr>
          <p:cNvSpPr txBox="1"/>
          <p:nvPr/>
        </p:nvSpPr>
        <p:spPr>
          <a:xfrm>
            <a:off x="5277010" y="4924103"/>
            <a:ext cx="1201127" cy="1015661"/>
          </a:xfrm>
          <a:prstGeom prst="rect">
            <a:avLst/>
          </a:prstGeom>
          <a:noFill/>
          <a:ln w="12700" cap="flat">
            <a:solidFill>
              <a:schemeClr val="bg1">
                <a:lumMod val="6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Ammonium Nitrate</a:t>
            </a:r>
          </a:p>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err="1">
                <a:ln>
                  <a:noFill/>
                </a:ln>
                <a:solidFill>
                  <a:srgbClr val="000000"/>
                </a:solidFill>
                <a:effectLst/>
                <a:uFillTx/>
                <a:latin typeface="Times New Roman"/>
                <a:ea typeface="Times New Roman"/>
                <a:cs typeface="Times New Roman"/>
                <a:sym typeface="Times New Roman"/>
              </a:rPr>
              <a:t>Mononitrotoluene</a:t>
            </a:r>
            <a:endPar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endParaRPr>
          </a:p>
          <a:p>
            <a:pPr marL="0" marR="0" indent="0" algn="ctr" defTabSz="914400" rtl="0" fontAlgn="auto" latinLnBrk="0" hangingPunct="0">
              <a:lnSpc>
                <a:spcPct val="100000"/>
              </a:lnSpc>
              <a:spcBef>
                <a:spcPts val="0"/>
              </a:spcBef>
              <a:spcAft>
                <a:spcPts val="0"/>
              </a:spcAft>
              <a:buClrTx/>
              <a:buSzTx/>
              <a:buFontTx/>
              <a:buNone/>
              <a:tabLst/>
            </a:pPr>
            <a:r>
              <a:rPr lang="en-US" sz="1200" dirty="0"/>
              <a:t>Ammonium Perchlorate</a:t>
            </a:r>
            <a:endPar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endParaRPr>
          </a:p>
        </p:txBody>
      </p:sp>
      <p:sp>
        <p:nvSpPr>
          <p:cNvPr id="55" name="TextBox 54">
            <a:extLst>
              <a:ext uri="{FF2B5EF4-FFF2-40B4-BE49-F238E27FC236}">
                <a16:creationId xmlns:a16="http://schemas.microsoft.com/office/drawing/2014/main" id="{3D5965F2-3428-D44D-AA5E-6F3CE87850AE}"/>
              </a:ext>
            </a:extLst>
          </p:cNvPr>
          <p:cNvSpPr txBox="1"/>
          <p:nvPr/>
        </p:nvSpPr>
        <p:spPr>
          <a:xfrm>
            <a:off x="9447906" y="4020029"/>
            <a:ext cx="1431038" cy="830995"/>
          </a:xfrm>
          <a:prstGeom prst="rect">
            <a:avLst/>
          </a:prstGeom>
          <a:noFill/>
          <a:ln w="12700" cap="flat">
            <a:solidFill>
              <a:schemeClr val="bg1">
                <a:lumMod val="6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Thermite</a:t>
            </a:r>
          </a:p>
          <a:p>
            <a:pPr marL="0" marR="0" indent="0" algn="ctr" defTabSz="914400" rtl="0" fontAlgn="auto" latinLnBrk="0" hangingPunct="0">
              <a:lnSpc>
                <a:spcPct val="100000"/>
              </a:lnSpc>
              <a:spcBef>
                <a:spcPts val="0"/>
              </a:spcBef>
              <a:spcAft>
                <a:spcPts val="0"/>
              </a:spcAft>
              <a:buClrTx/>
              <a:buSzTx/>
              <a:buFontTx/>
              <a:buNone/>
              <a:tabLst/>
            </a:pPr>
            <a:r>
              <a:rPr lang="en-US" sz="1200" dirty="0"/>
              <a:t>Black Powder</a:t>
            </a:r>
          </a:p>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Delay Compositions</a:t>
            </a:r>
          </a:p>
          <a:p>
            <a:pPr marL="0" marR="0" indent="0" algn="ctr" defTabSz="914400" rtl="0" fontAlgn="auto" latinLnBrk="0" hangingPunct="0">
              <a:lnSpc>
                <a:spcPct val="100000"/>
              </a:lnSpc>
              <a:spcBef>
                <a:spcPts val="0"/>
              </a:spcBef>
              <a:spcAft>
                <a:spcPts val="0"/>
              </a:spcAft>
              <a:buClrTx/>
              <a:buSzTx/>
              <a:buFontTx/>
              <a:buNone/>
              <a:tabLst/>
            </a:pPr>
            <a:r>
              <a:rPr lang="en-US" sz="1200" dirty="0"/>
              <a:t>Igniter Compositions</a:t>
            </a:r>
            <a:endPar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endParaRPr>
          </a:p>
        </p:txBody>
      </p:sp>
      <p:sp>
        <p:nvSpPr>
          <p:cNvPr id="56" name="Line 37">
            <a:extLst>
              <a:ext uri="{FF2B5EF4-FFF2-40B4-BE49-F238E27FC236}">
                <a16:creationId xmlns:a16="http://schemas.microsoft.com/office/drawing/2014/main" id="{E78DD80C-53AA-414C-AB23-A69CF06A17EB}"/>
              </a:ext>
            </a:extLst>
          </p:cNvPr>
          <p:cNvSpPr/>
          <p:nvPr/>
        </p:nvSpPr>
        <p:spPr>
          <a:xfrm>
            <a:off x="8065175" y="3550068"/>
            <a:ext cx="0" cy="457200"/>
          </a:xfrm>
          <a:prstGeom prst="line">
            <a:avLst/>
          </a:prstGeom>
          <a:ln w="19050">
            <a:solidFill>
              <a:schemeClr val="tx1"/>
            </a:solidFill>
          </a:ln>
        </p:spPr>
        <p:txBody>
          <a:bodyPr lIns="45719" rIns="45719"/>
          <a:lstStyle/>
          <a:p>
            <a:endParaRPr/>
          </a:p>
        </p:txBody>
      </p:sp>
      <p:sp>
        <p:nvSpPr>
          <p:cNvPr id="57" name="TextBox 56">
            <a:extLst>
              <a:ext uri="{FF2B5EF4-FFF2-40B4-BE49-F238E27FC236}">
                <a16:creationId xmlns:a16="http://schemas.microsoft.com/office/drawing/2014/main" id="{912804DF-73F4-6B41-AC6C-E9E30CFDFDB4}"/>
              </a:ext>
            </a:extLst>
          </p:cNvPr>
          <p:cNvSpPr txBox="1"/>
          <p:nvPr/>
        </p:nvSpPr>
        <p:spPr>
          <a:xfrm>
            <a:off x="7348231" y="4014544"/>
            <a:ext cx="1431038" cy="461663"/>
          </a:xfrm>
          <a:prstGeom prst="rect">
            <a:avLst/>
          </a:prstGeom>
          <a:noFill/>
          <a:ln w="12700" cap="flat">
            <a:solidFill>
              <a:schemeClr val="bg1">
                <a:lumMod val="6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rPr>
              <a:t>Gasoline</a:t>
            </a:r>
          </a:p>
          <a:p>
            <a:pPr marL="0" marR="0" indent="0" algn="ctr" defTabSz="914400" rtl="0" fontAlgn="auto" latinLnBrk="0" hangingPunct="0">
              <a:lnSpc>
                <a:spcPct val="100000"/>
              </a:lnSpc>
              <a:spcBef>
                <a:spcPts val="0"/>
              </a:spcBef>
              <a:spcAft>
                <a:spcPts val="0"/>
              </a:spcAft>
              <a:buClrTx/>
              <a:buSzTx/>
              <a:buFontTx/>
              <a:buNone/>
              <a:tabLst/>
            </a:pPr>
            <a:r>
              <a:rPr lang="en-US" sz="1200" dirty="0"/>
              <a:t>Rocket Fuel</a:t>
            </a:r>
            <a:endParaRPr kumimoji="0" lang="en-US" sz="1200" b="0" i="0" u="none" strike="noStrike" cap="none" spc="0" normalizeH="0" baseline="0" dirty="0">
              <a:ln>
                <a:noFill/>
              </a:ln>
              <a:solidFill>
                <a:srgbClr val="000000"/>
              </a:solidFill>
              <a:effectLst/>
              <a:uFillTx/>
              <a:latin typeface="Times New Roman"/>
              <a:ea typeface="Times New Roman"/>
              <a:cs typeface="Times New Roman"/>
              <a:sym typeface="Times New Roman"/>
            </a:endParaRPr>
          </a:p>
        </p:txBody>
      </p:sp>
      <p:pic>
        <p:nvPicPr>
          <p:cNvPr id="3" name="New Recording 33" descr="New Recording 33">
            <a:hlinkClick r:id="" action="ppaction://media"/>
            <a:extLst>
              <a:ext uri="{FF2B5EF4-FFF2-40B4-BE49-F238E27FC236}">
                <a16:creationId xmlns:a16="http://schemas.microsoft.com/office/drawing/2014/main" id="{69D69A0A-C1EC-F94E-9CAE-470C40FE292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1296127"/>
            <a:ext cx="390298" cy="390298"/>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iterate>
                                    <p:tmAbs val="0"/>
                                  </p:iterate>
                                  <p:childTnLst>
                                    <p:set>
                                      <p:cBhvr>
                                        <p:cTn id="6" fill="hold"/>
                                        <p:tgtEl>
                                          <p:spTgt spid="353"/>
                                        </p:tgtEl>
                                        <p:attrNameLst>
                                          <p:attrName>style.visibility</p:attrName>
                                        </p:attrNameLst>
                                      </p:cBhvr>
                                      <p:to>
                                        <p:strVal val="visible"/>
                                      </p:to>
                                    </p:set>
                                    <p:animEffect transition="in" filter="blinds(horizontal)">
                                      <p:cBhvr>
                                        <p:cTn id="7" dur="500"/>
                                        <p:tgtEl>
                                          <p:spTgt spid="353"/>
                                        </p:tgtEl>
                                      </p:cBhvr>
                                    </p:animEffect>
                                  </p:childTnLst>
                                </p:cTn>
                              </p:par>
                            </p:childTnLst>
                          </p:cTn>
                        </p:par>
                        <p:par>
                          <p:cTn id="8" fill="hold">
                            <p:stCondLst>
                              <p:cond delay="500"/>
                            </p:stCondLst>
                            <p:childTnLst>
                              <p:par>
                                <p:cTn id="9" presetID="3" presetClass="entr" presetSubtype="10" fill="hold" grpId="2" nodeType="afterEffect">
                                  <p:stCondLst>
                                    <p:cond delay="0"/>
                                  </p:stCondLst>
                                  <p:iterate>
                                    <p:tmAbs val="0"/>
                                  </p:iterate>
                                  <p:childTnLst>
                                    <p:set>
                                      <p:cBhvr>
                                        <p:cTn id="10" fill="hold"/>
                                        <p:tgtEl>
                                          <p:spTgt spid="351"/>
                                        </p:tgtEl>
                                        <p:attrNameLst>
                                          <p:attrName>style.visibility</p:attrName>
                                        </p:attrNameLst>
                                      </p:cBhvr>
                                      <p:to>
                                        <p:strVal val="visible"/>
                                      </p:to>
                                    </p:set>
                                    <p:animEffect transition="in" filter="blinds(horizontal)">
                                      <p:cBhvr>
                                        <p:cTn id="11" dur="500"/>
                                        <p:tgtEl>
                                          <p:spTgt spid="351"/>
                                        </p:tgtEl>
                                      </p:cBhvr>
                                    </p:animEffect>
                                  </p:childTnLst>
                                </p:cTn>
                              </p:par>
                            </p:childTnLst>
                          </p:cTn>
                        </p:par>
                        <p:par>
                          <p:cTn id="12" fill="hold">
                            <p:stCondLst>
                              <p:cond delay="1000"/>
                            </p:stCondLst>
                            <p:childTnLst>
                              <p:par>
                                <p:cTn id="13" presetID="2" presetClass="entr" presetSubtype="4" fill="hold" grpId="3" nodeType="afterEffect">
                                  <p:stCondLst>
                                    <p:cond delay="0"/>
                                  </p:stCondLst>
                                  <p:iterate>
                                    <p:tmAbs val="0"/>
                                  </p:iterate>
                                  <p:childTnLst>
                                    <p:set>
                                      <p:cBhvr>
                                        <p:cTn id="14" fill="hold"/>
                                        <p:tgtEl>
                                          <p:spTgt spid="352"/>
                                        </p:tgtEl>
                                        <p:attrNameLst>
                                          <p:attrName>style.visibility</p:attrName>
                                        </p:attrNameLst>
                                      </p:cBhvr>
                                      <p:to>
                                        <p:strVal val="visible"/>
                                      </p:to>
                                    </p:set>
                                    <p:anim calcmode="lin" valueType="num">
                                      <p:cBhvr>
                                        <p:cTn id="15" dur="500" fill="hold"/>
                                        <p:tgtEl>
                                          <p:spTgt spid="352"/>
                                        </p:tgtEl>
                                        <p:attrNameLst>
                                          <p:attrName>ppt_x</p:attrName>
                                        </p:attrNameLst>
                                      </p:cBhvr>
                                      <p:tavLst>
                                        <p:tav tm="0">
                                          <p:val>
                                            <p:strVal val="#ppt_x"/>
                                          </p:val>
                                        </p:tav>
                                        <p:tav tm="100000">
                                          <p:val>
                                            <p:strVal val="#ppt_x"/>
                                          </p:val>
                                        </p:tav>
                                      </p:tavLst>
                                    </p:anim>
                                    <p:anim calcmode="lin" valueType="num">
                                      <p:cBhvr>
                                        <p:cTn id="16" dur="500" fill="hold"/>
                                        <p:tgtEl>
                                          <p:spTgt spid="352"/>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2" presetClass="entr" presetSubtype="4" fill="hold" grpId="4" nodeType="afterEffect">
                                  <p:stCondLst>
                                    <p:cond delay="0"/>
                                  </p:stCondLst>
                                  <p:iterate>
                                    <p:tmAbs val="0"/>
                                  </p:iterate>
                                  <p:childTnLst>
                                    <p:set>
                                      <p:cBhvr>
                                        <p:cTn id="19" fill="hold"/>
                                        <p:tgtEl>
                                          <p:spTgt spid="354"/>
                                        </p:tgtEl>
                                        <p:attrNameLst>
                                          <p:attrName>style.visibility</p:attrName>
                                        </p:attrNameLst>
                                      </p:cBhvr>
                                      <p:to>
                                        <p:strVal val="visible"/>
                                      </p:to>
                                    </p:set>
                                    <p:anim calcmode="lin" valueType="num">
                                      <p:cBhvr>
                                        <p:cTn id="20" dur="500" fill="hold"/>
                                        <p:tgtEl>
                                          <p:spTgt spid="354"/>
                                        </p:tgtEl>
                                        <p:attrNameLst>
                                          <p:attrName>ppt_x</p:attrName>
                                        </p:attrNameLst>
                                      </p:cBhvr>
                                      <p:tavLst>
                                        <p:tav tm="0">
                                          <p:val>
                                            <p:strVal val="#ppt_x"/>
                                          </p:val>
                                        </p:tav>
                                        <p:tav tm="100000">
                                          <p:val>
                                            <p:strVal val="#ppt_x"/>
                                          </p:val>
                                        </p:tav>
                                      </p:tavLst>
                                    </p:anim>
                                    <p:anim calcmode="lin" valueType="num">
                                      <p:cBhvr>
                                        <p:cTn id="21" dur="500" fill="hold"/>
                                        <p:tgtEl>
                                          <p:spTgt spid="354"/>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1" presetClass="mediacall" presetSubtype="0" fill="hold" nodeType="afterEffect">
                                  <p:stCondLst>
                                    <p:cond delay="0"/>
                                  </p:stCondLst>
                                  <p:childTnLst>
                                    <p:cmd type="call" cmd="playFrom(0.0)">
                                      <p:cBhvr>
                                        <p:cTn id="24" dur="825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5" fill="hold" display="0">
                  <p:stCondLst>
                    <p:cond delay="indefinite"/>
                  </p:stCondLst>
                  <p:endCondLst>
                    <p:cond evt="onStopAudio" delay="0">
                      <p:tgtEl>
                        <p:sldTgt/>
                      </p:tgtEl>
                    </p:cond>
                  </p:endCondLst>
                </p:cTn>
                <p:tgtEl>
                  <p:spTgt spid="3"/>
                </p:tgtEl>
              </p:cMediaNode>
            </p:audio>
          </p:childTnLst>
        </p:cTn>
      </p:par>
    </p:tnLst>
    <p:bldLst>
      <p:bldP spid="351" grpId="2" animBg="1" advAuto="0"/>
      <p:bldP spid="352" grpId="3" animBg="1" advAuto="0"/>
      <p:bldP spid="353" grpId="1" animBg="1" advAuto="0"/>
      <p:bldP spid="354" grpId="4"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 name="Rectangle 2"/>
          <p:cNvSpPr txBox="1">
            <a:spLocks noGrp="1"/>
          </p:cNvSpPr>
          <p:nvPr>
            <p:ph type="title"/>
          </p:nvPr>
        </p:nvSpPr>
        <p:spPr>
          <a:xfrm>
            <a:off x="826862" y="255632"/>
            <a:ext cx="10515600" cy="799410"/>
          </a:xfrm>
          <a:prstGeom prst="rect">
            <a:avLst/>
          </a:prstGeom>
        </p:spPr>
        <p:txBody>
          <a:bodyPr>
            <a:normAutofit/>
          </a:bodyPr>
          <a:lstStyle>
            <a:lvl1pPr defTabSz="896111">
              <a:defRPr sz="3136" i="1"/>
            </a:lvl1pPr>
          </a:lstStyle>
          <a:p>
            <a:r>
              <a:rPr sz="4000" i="0" dirty="0"/>
              <a:t>Types of Explosives</a:t>
            </a:r>
            <a:r>
              <a:rPr lang="en-US" sz="4000" i="0" dirty="0"/>
              <a:t>: Relationships</a:t>
            </a:r>
            <a:endParaRPr sz="4000" i="0" dirty="0"/>
          </a:p>
        </p:txBody>
      </p:sp>
      <p:sp>
        <p:nvSpPr>
          <p:cNvPr id="362" name="Text Box 5"/>
          <p:cNvSpPr txBox="1"/>
          <p:nvPr/>
        </p:nvSpPr>
        <p:spPr>
          <a:xfrm>
            <a:off x="4953000" y="1147765"/>
            <a:ext cx="2559953" cy="430918"/>
          </a:xfrm>
          <a:prstGeom prst="rect">
            <a:avLst/>
          </a:prstGeom>
          <a:solidFill>
            <a:schemeClr val="accent3">
              <a:lumOff val="44000"/>
            </a:schemeClr>
          </a:solidFill>
          <a:ln>
            <a:solidFill>
              <a:srgbClr val="FF000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400">
                <a:solidFill>
                  <a:srgbClr val="FF0000"/>
                </a:solidFill>
              </a:defRPr>
            </a:lvl1pPr>
          </a:lstStyle>
          <a:p>
            <a:r>
              <a:t>Explosive Materials</a:t>
            </a:r>
          </a:p>
        </p:txBody>
      </p:sp>
      <p:sp>
        <p:nvSpPr>
          <p:cNvPr id="363" name="Text Box 6"/>
          <p:cNvSpPr txBox="1"/>
          <p:nvPr/>
        </p:nvSpPr>
        <p:spPr>
          <a:xfrm>
            <a:off x="1081260" y="2033008"/>
            <a:ext cx="1593092" cy="357955"/>
          </a:xfrm>
          <a:prstGeom prst="rect">
            <a:avLst/>
          </a:prstGeom>
          <a:solidFill>
            <a:schemeClr val="accent3">
              <a:lumOff val="44000"/>
            </a:schemeClr>
          </a:solidFill>
          <a:ln>
            <a:solidFill>
              <a:srgbClr val="FF0066"/>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0066"/>
                </a:solidFill>
              </a:defRPr>
            </a:lvl1pPr>
          </a:lstStyle>
          <a:p>
            <a:r>
              <a:t>Low Explosives</a:t>
            </a:r>
          </a:p>
        </p:txBody>
      </p:sp>
      <p:sp>
        <p:nvSpPr>
          <p:cNvPr id="364" name="Text Box 7"/>
          <p:cNvSpPr txBox="1"/>
          <p:nvPr/>
        </p:nvSpPr>
        <p:spPr>
          <a:xfrm>
            <a:off x="5414938" y="1936768"/>
            <a:ext cx="1739985" cy="360188"/>
          </a:xfrm>
          <a:prstGeom prst="rect">
            <a:avLst/>
          </a:prstGeom>
          <a:solidFill>
            <a:schemeClr val="accent3">
              <a:lumOff val="44000"/>
            </a:schemeClr>
          </a:solidFill>
          <a:ln>
            <a:solidFill>
              <a:srgbClr val="9900CC"/>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FF0066"/>
                </a:solidFill>
                <a:latin typeface="Arial"/>
                <a:ea typeface="Arial"/>
                <a:cs typeface="Arial"/>
                <a:sym typeface="Arial"/>
              </a:defRPr>
            </a:lvl1pPr>
          </a:lstStyle>
          <a:p>
            <a:r>
              <a:t>High Explosives</a:t>
            </a:r>
          </a:p>
        </p:txBody>
      </p:sp>
      <p:sp>
        <p:nvSpPr>
          <p:cNvPr id="365" name="Text Box 8"/>
          <p:cNvSpPr txBox="1"/>
          <p:nvPr/>
        </p:nvSpPr>
        <p:spPr>
          <a:xfrm>
            <a:off x="9311220" y="2033008"/>
            <a:ext cx="1205432" cy="357955"/>
          </a:xfrm>
          <a:prstGeom prst="rect">
            <a:avLst/>
          </a:prstGeom>
          <a:solidFill>
            <a:schemeClr val="accent3">
              <a:lumOff val="44000"/>
            </a:schemeClr>
          </a:solidFill>
          <a:ln>
            <a:solidFill>
              <a:srgbClr val="00800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008000"/>
                </a:solidFill>
              </a:defRPr>
            </a:lvl1pPr>
          </a:lstStyle>
          <a:p>
            <a:r>
              <a:t>Accessories</a:t>
            </a:r>
          </a:p>
        </p:txBody>
      </p:sp>
      <p:sp>
        <p:nvSpPr>
          <p:cNvPr id="366" name="Text Box 9"/>
          <p:cNvSpPr txBox="1"/>
          <p:nvPr/>
        </p:nvSpPr>
        <p:spPr>
          <a:xfrm>
            <a:off x="3764802" y="2717443"/>
            <a:ext cx="994822" cy="584775"/>
          </a:xfrm>
          <a:prstGeom prst="rect">
            <a:avLst/>
          </a:prstGeom>
          <a:solidFill>
            <a:schemeClr val="accent3">
              <a:lumOff val="44000"/>
            </a:schemeClr>
          </a:solidFill>
          <a:ln>
            <a:solidFill>
              <a:srgbClr val="FF505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600">
                <a:solidFill>
                  <a:srgbClr val="FF5050"/>
                </a:solidFill>
              </a:defRPr>
            </a:pPr>
            <a:r>
              <a:t>Primary </a:t>
            </a:r>
            <a:endParaRPr sz="2400">
              <a:latin typeface="Arial"/>
              <a:ea typeface="Arial"/>
              <a:cs typeface="Arial"/>
              <a:sym typeface="Arial"/>
            </a:endParaRPr>
          </a:p>
          <a:p>
            <a:pPr algn="ctr">
              <a:defRPr sz="1600">
                <a:solidFill>
                  <a:srgbClr val="FF5050"/>
                </a:solidFill>
              </a:defRPr>
            </a:pPr>
            <a:r>
              <a:t>Explosives</a:t>
            </a:r>
          </a:p>
        </p:txBody>
      </p:sp>
      <p:sp>
        <p:nvSpPr>
          <p:cNvPr id="367" name="Text Box 10"/>
          <p:cNvSpPr txBox="1"/>
          <p:nvPr/>
        </p:nvSpPr>
        <p:spPr>
          <a:xfrm>
            <a:off x="6985428" y="2731589"/>
            <a:ext cx="1010851" cy="584775"/>
          </a:xfrm>
          <a:prstGeom prst="rect">
            <a:avLst/>
          </a:prstGeom>
          <a:solidFill>
            <a:schemeClr val="accent3">
              <a:lumOff val="44000"/>
            </a:schemeClr>
          </a:solidFill>
          <a:ln>
            <a:solidFill>
              <a:srgbClr val="FF505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600">
                <a:solidFill>
                  <a:srgbClr val="FF5050"/>
                </a:solidFill>
              </a:defRPr>
            </a:pPr>
            <a:r>
              <a:rPr dirty="0"/>
              <a:t>Secondary</a:t>
            </a:r>
            <a:r>
              <a:rPr lang="en-US" dirty="0"/>
              <a:t> </a:t>
            </a:r>
          </a:p>
          <a:p>
            <a:pPr algn="ctr">
              <a:defRPr sz="1600">
                <a:solidFill>
                  <a:srgbClr val="FF5050"/>
                </a:solidFill>
              </a:defRPr>
            </a:pPr>
            <a:r>
              <a:rPr dirty="0"/>
              <a:t>Explosives</a:t>
            </a:r>
          </a:p>
        </p:txBody>
      </p:sp>
      <p:sp>
        <p:nvSpPr>
          <p:cNvPr id="368" name="Text Box 11"/>
          <p:cNvSpPr txBox="1"/>
          <p:nvPr/>
        </p:nvSpPr>
        <p:spPr>
          <a:xfrm>
            <a:off x="5640813" y="3613372"/>
            <a:ext cx="1255575" cy="320934"/>
          </a:xfrm>
          <a:prstGeom prst="rect">
            <a:avLst/>
          </a:prstGeom>
          <a:solidFill>
            <a:schemeClr val="accent3">
              <a:lumOff val="44000"/>
            </a:schemeClr>
          </a:solidFill>
          <a:ln>
            <a:solidFill>
              <a:srgbClr val="FF99CC"/>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a:solidFill>
                  <a:srgbClr val="000099"/>
                </a:solidFill>
              </a:defRPr>
            </a:lvl1pPr>
          </a:lstStyle>
          <a:p>
            <a:r>
              <a:t>Main Charges</a:t>
            </a:r>
          </a:p>
        </p:txBody>
      </p:sp>
      <p:sp>
        <p:nvSpPr>
          <p:cNvPr id="369" name="Text Box 12"/>
          <p:cNvSpPr txBox="1"/>
          <p:nvPr/>
        </p:nvSpPr>
        <p:spPr>
          <a:xfrm>
            <a:off x="8435884" y="3620077"/>
            <a:ext cx="812080" cy="338554"/>
          </a:xfrm>
          <a:prstGeom prst="rect">
            <a:avLst/>
          </a:prstGeom>
          <a:solidFill>
            <a:schemeClr val="accent3">
              <a:lumOff val="44000"/>
            </a:schemeClr>
          </a:solidFill>
          <a:ln>
            <a:solidFill>
              <a:srgbClr val="FF99CC"/>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a:solidFill>
                  <a:srgbClr val="000099"/>
                </a:solidFill>
              </a:defRPr>
            </a:lvl1pPr>
          </a:lstStyle>
          <a:p>
            <a:pPr algn="ctr"/>
            <a:r>
              <a:t>Boosters</a:t>
            </a:r>
          </a:p>
        </p:txBody>
      </p:sp>
      <p:sp>
        <p:nvSpPr>
          <p:cNvPr id="370" name="Line 13"/>
          <p:cNvSpPr/>
          <p:nvPr/>
        </p:nvSpPr>
        <p:spPr>
          <a:xfrm>
            <a:off x="6248400" y="1604963"/>
            <a:ext cx="0" cy="381001"/>
          </a:xfrm>
          <a:prstGeom prst="line">
            <a:avLst/>
          </a:prstGeom>
          <a:ln>
            <a:solidFill>
              <a:srgbClr val="FF99CC"/>
            </a:solidFill>
          </a:ln>
        </p:spPr>
        <p:txBody>
          <a:bodyPr lIns="45719" rIns="45719"/>
          <a:lstStyle/>
          <a:p>
            <a:endParaRPr/>
          </a:p>
        </p:txBody>
      </p:sp>
      <p:sp>
        <p:nvSpPr>
          <p:cNvPr id="371" name="Line 14"/>
          <p:cNvSpPr/>
          <p:nvPr/>
        </p:nvSpPr>
        <p:spPr>
          <a:xfrm flipV="1">
            <a:off x="1877806" y="1792664"/>
            <a:ext cx="8036130" cy="0"/>
          </a:xfrm>
          <a:prstGeom prst="line">
            <a:avLst/>
          </a:prstGeom>
          <a:ln>
            <a:solidFill>
              <a:srgbClr val="FF99CC"/>
            </a:solidFill>
          </a:ln>
        </p:spPr>
        <p:txBody>
          <a:bodyPr lIns="45719" rIns="45719"/>
          <a:lstStyle/>
          <a:p>
            <a:endParaRPr/>
          </a:p>
        </p:txBody>
      </p:sp>
      <p:sp>
        <p:nvSpPr>
          <p:cNvPr id="372" name="Line 15"/>
          <p:cNvSpPr/>
          <p:nvPr/>
        </p:nvSpPr>
        <p:spPr>
          <a:xfrm>
            <a:off x="1880602" y="1803009"/>
            <a:ext cx="0" cy="228601"/>
          </a:xfrm>
          <a:prstGeom prst="line">
            <a:avLst/>
          </a:prstGeom>
          <a:ln>
            <a:solidFill>
              <a:srgbClr val="FF99CC"/>
            </a:solidFill>
          </a:ln>
        </p:spPr>
        <p:txBody>
          <a:bodyPr lIns="45719" rIns="45719"/>
          <a:lstStyle/>
          <a:p>
            <a:endParaRPr/>
          </a:p>
        </p:txBody>
      </p:sp>
      <p:sp>
        <p:nvSpPr>
          <p:cNvPr id="373" name="Line 16"/>
          <p:cNvSpPr/>
          <p:nvPr/>
        </p:nvSpPr>
        <p:spPr>
          <a:xfrm>
            <a:off x="6248400" y="1790015"/>
            <a:ext cx="0" cy="146753"/>
          </a:xfrm>
          <a:prstGeom prst="line">
            <a:avLst/>
          </a:prstGeom>
          <a:ln>
            <a:solidFill>
              <a:srgbClr val="FF99CC"/>
            </a:solidFill>
          </a:ln>
        </p:spPr>
        <p:txBody>
          <a:bodyPr lIns="45719" rIns="45719"/>
          <a:lstStyle/>
          <a:p>
            <a:endParaRPr/>
          </a:p>
        </p:txBody>
      </p:sp>
      <p:sp>
        <p:nvSpPr>
          <p:cNvPr id="374" name="Line 17"/>
          <p:cNvSpPr/>
          <p:nvPr/>
        </p:nvSpPr>
        <p:spPr>
          <a:xfrm>
            <a:off x="9913936" y="1804406"/>
            <a:ext cx="0" cy="228601"/>
          </a:xfrm>
          <a:prstGeom prst="line">
            <a:avLst/>
          </a:prstGeom>
          <a:ln>
            <a:solidFill>
              <a:srgbClr val="FF99CC"/>
            </a:solidFill>
          </a:ln>
        </p:spPr>
        <p:txBody>
          <a:bodyPr lIns="45719" rIns="45719"/>
          <a:lstStyle/>
          <a:p>
            <a:endParaRPr/>
          </a:p>
        </p:txBody>
      </p:sp>
      <p:sp>
        <p:nvSpPr>
          <p:cNvPr id="375" name="Line 18"/>
          <p:cNvSpPr/>
          <p:nvPr/>
        </p:nvSpPr>
        <p:spPr>
          <a:xfrm>
            <a:off x="6248400" y="2317970"/>
            <a:ext cx="0" cy="152401"/>
          </a:xfrm>
          <a:prstGeom prst="line">
            <a:avLst/>
          </a:prstGeom>
          <a:ln>
            <a:solidFill>
              <a:srgbClr val="FF99CC"/>
            </a:solidFill>
          </a:ln>
        </p:spPr>
        <p:txBody>
          <a:bodyPr lIns="45719" rIns="45719"/>
          <a:lstStyle/>
          <a:p>
            <a:endParaRPr/>
          </a:p>
        </p:txBody>
      </p:sp>
      <p:sp>
        <p:nvSpPr>
          <p:cNvPr id="376" name="Line 19"/>
          <p:cNvSpPr/>
          <p:nvPr/>
        </p:nvSpPr>
        <p:spPr>
          <a:xfrm>
            <a:off x="4227064" y="2449356"/>
            <a:ext cx="3266602" cy="1"/>
          </a:xfrm>
          <a:prstGeom prst="line">
            <a:avLst/>
          </a:prstGeom>
          <a:ln>
            <a:solidFill>
              <a:srgbClr val="FF99CC"/>
            </a:solidFill>
          </a:ln>
        </p:spPr>
        <p:txBody>
          <a:bodyPr lIns="45719" rIns="45719"/>
          <a:lstStyle/>
          <a:p>
            <a:endParaRPr/>
          </a:p>
        </p:txBody>
      </p:sp>
      <p:sp>
        <p:nvSpPr>
          <p:cNvPr id="377" name="Line 21"/>
          <p:cNvSpPr/>
          <p:nvPr/>
        </p:nvSpPr>
        <p:spPr>
          <a:xfrm>
            <a:off x="4246336" y="2470369"/>
            <a:ext cx="0" cy="228601"/>
          </a:xfrm>
          <a:prstGeom prst="line">
            <a:avLst/>
          </a:prstGeom>
          <a:ln>
            <a:solidFill>
              <a:srgbClr val="FF99CC"/>
            </a:solidFill>
          </a:ln>
        </p:spPr>
        <p:txBody>
          <a:bodyPr lIns="45719" rIns="45719"/>
          <a:lstStyle/>
          <a:p>
            <a:endParaRPr/>
          </a:p>
        </p:txBody>
      </p:sp>
      <p:sp>
        <p:nvSpPr>
          <p:cNvPr id="378" name="Line 22"/>
          <p:cNvSpPr/>
          <p:nvPr/>
        </p:nvSpPr>
        <p:spPr>
          <a:xfrm>
            <a:off x="7511717" y="2485835"/>
            <a:ext cx="0" cy="228601"/>
          </a:xfrm>
          <a:prstGeom prst="line">
            <a:avLst/>
          </a:prstGeom>
          <a:ln>
            <a:solidFill>
              <a:srgbClr val="FF99CC"/>
            </a:solidFill>
          </a:ln>
        </p:spPr>
        <p:txBody>
          <a:bodyPr lIns="45719" rIns="45719"/>
          <a:lstStyle/>
          <a:p>
            <a:endParaRPr/>
          </a:p>
        </p:txBody>
      </p:sp>
      <p:sp>
        <p:nvSpPr>
          <p:cNvPr id="379" name="Line 24"/>
          <p:cNvSpPr/>
          <p:nvPr/>
        </p:nvSpPr>
        <p:spPr>
          <a:xfrm>
            <a:off x="7511717" y="3308568"/>
            <a:ext cx="0" cy="152401"/>
          </a:xfrm>
          <a:prstGeom prst="line">
            <a:avLst/>
          </a:prstGeom>
          <a:ln>
            <a:solidFill>
              <a:srgbClr val="FF99CC"/>
            </a:solidFill>
          </a:ln>
        </p:spPr>
        <p:txBody>
          <a:bodyPr lIns="45719" rIns="45719"/>
          <a:lstStyle/>
          <a:p>
            <a:endParaRPr/>
          </a:p>
        </p:txBody>
      </p:sp>
      <p:sp>
        <p:nvSpPr>
          <p:cNvPr id="380" name="Line 25"/>
          <p:cNvSpPr/>
          <p:nvPr/>
        </p:nvSpPr>
        <p:spPr>
          <a:xfrm>
            <a:off x="8841924" y="3438517"/>
            <a:ext cx="0" cy="152401"/>
          </a:xfrm>
          <a:prstGeom prst="line">
            <a:avLst/>
          </a:prstGeom>
          <a:ln>
            <a:solidFill>
              <a:srgbClr val="FF99CC"/>
            </a:solidFill>
          </a:ln>
        </p:spPr>
        <p:txBody>
          <a:bodyPr lIns="45719" rIns="45719"/>
          <a:lstStyle/>
          <a:p>
            <a:endParaRPr/>
          </a:p>
        </p:txBody>
      </p:sp>
      <p:sp>
        <p:nvSpPr>
          <p:cNvPr id="381" name="Line 28"/>
          <p:cNvSpPr/>
          <p:nvPr/>
        </p:nvSpPr>
        <p:spPr>
          <a:xfrm>
            <a:off x="6248401" y="3451752"/>
            <a:ext cx="2609852" cy="8497"/>
          </a:xfrm>
          <a:prstGeom prst="line">
            <a:avLst/>
          </a:prstGeom>
          <a:ln>
            <a:solidFill>
              <a:srgbClr val="FF99CC"/>
            </a:solidFill>
          </a:ln>
        </p:spPr>
        <p:txBody>
          <a:bodyPr lIns="45719" rIns="45719"/>
          <a:lstStyle/>
          <a:p>
            <a:endParaRPr/>
          </a:p>
        </p:txBody>
      </p:sp>
      <p:sp>
        <p:nvSpPr>
          <p:cNvPr id="382" name="Line 30"/>
          <p:cNvSpPr/>
          <p:nvPr/>
        </p:nvSpPr>
        <p:spPr>
          <a:xfrm>
            <a:off x="6268601" y="3460971"/>
            <a:ext cx="0" cy="152401"/>
          </a:xfrm>
          <a:prstGeom prst="line">
            <a:avLst/>
          </a:prstGeom>
          <a:ln>
            <a:solidFill>
              <a:srgbClr val="FF99CC"/>
            </a:solidFill>
          </a:ln>
        </p:spPr>
        <p:txBody>
          <a:bodyPr lIns="45719" rIns="45719"/>
          <a:lstStyle/>
          <a:p>
            <a:endParaRPr/>
          </a:p>
        </p:txBody>
      </p:sp>
      <p:sp>
        <p:nvSpPr>
          <p:cNvPr id="383" name="Text Box 37"/>
          <p:cNvSpPr txBox="1"/>
          <p:nvPr/>
        </p:nvSpPr>
        <p:spPr>
          <a:xfrm>
            <a:off x="1976792" y="4277177"/>
            <a:ext cx="2233943" cy="400110"/>
          </a:xfrm>
          <a:prstGeom prst="rect">
            <a:avLst/>
          </a:prstGeom>
          <a:solidFill>
            <a:schemeClr val="accent3">
              <a:lumOff val="44000"/>
            </a:schemeClr>
          </a:solidFill>
          <a:ln>
            <a:solidFill>
              <a:srgbClr val="FF0066"/>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000" b="1">
                <a:solidFill>
                  <a:srgbClr val="FF0066"/>
                </a:solidFill>
              </a:defRPr>
            </a:lvl1pPr>
          </a:lstStyle>
          <a:p>
            <a:pPr algn="ctr"/>
            <a:r>
              <a:rPr dirty="0"/>
              <a:t>Detonator Sensitive</a:t>
            </a:r>
          </a:p>
        </p:txBody>
      </p:sp>
      <p:sp>
        <p:nvSpPr>
          <p:cNvPr id="384" name="Text Box 38"/>
          <p:cNvSpPr txBox="1"/>
          <p:nvPr/>
        </p:nvSpPr>
        <p:spPr>
          <a:xfrm>
            <a:off x="6568388" y="4297745"/>
            <a:ext cx="3085138" cy="400110"/>
          </a:xfrm>
          <a:prstGeom prst="rect">
            <a:avLst/>
          </a:prstGeom>
          <a:solidFill>
            <a:schemeClr val="accent3">
              <a:lumOff val="44000"/>
            </a:schemeClr>
          </a:solidFill>
          <a:ln>
            <a:solidFill>
              <a:srgbClr val="9900CC"/>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2000" b="1">
                <a:solidFill>
                  <a:srgbClr val="FF0066"/>
                </a:solidFill>
                <a:latin typeface="Arial"/>
                <a:ea typeface="Arial"/>
                <a:cs typeface="Arial"/>
                <a:sym typeface="Arial"/>
              </a:defRPr>
            </a:lvl1pPr>
          </a:lstStyle>
          <a:p>
            <a:pPr algn="ctr"/>
            <a:r>
              <a:rPr dirty="0"/>
              <a:t>Non-</a:t>
            </a:r>
            <a:r>
              <a:rPr lang="en-US" dirty="0"/>
              <a:t>D</a:t>
            </a:r>
            <a:r>
              <a:rPr dirty="0"/>
              <a:t>etonator Sensitive</a:t>
            </a:r>
          </a:p>
        </p:txBody>
      </p:sp>
      <p:sp>
        <p:nvSpPr>
          <p:cNvPr id="385" name="Line 39"/>
          <p:cNvSpPr/>
          <p:nvPr/>
        </p:nvSpPr>
        <p:spPr>
          <a:xfrm>
            <a:off x="3118762" y="4083763"/>
            <a:ext cx="4877512" cy="764"/>
          </a:xfrm>
          <a:prstGeom prst="line">
            <a:avLst/>
          </a:prstGeom>
          <a:ln>
            <a:solidFill>
              <a:srgbClr val="FF99CC"/>
            </a:solidFill>
          </a:ln>
        </p:spPr>
        <p:txBody>
          <a:bodyPr lIns="45719" rIns="45719"/>
          <a:lstStyle/>
          <a:p>
            <a:endParaRPr/>
          </a:p>
        </p:txBody>
      </p:sp>
      <p:sp>
        <p:nvSpPr>
          <p:cNvPr id="386" name="Line 40"/>
          <p:cNvSpPr/>
          <p:nvPr/>
        </p:nvSpPr>
        <p:spPr>
          <a:xfrm>
            <a:off x="3140944" y="4052661"/>
            <a:ext cx="0" cy="228601"/>
          </a:xfrm>
          <a:prstGeom prst="line">
            <a:avLst/>
          </a:prstGeom>
          <a:ln>
            <a:solidFill>
              <a:srgbClr val="FF99CC"/>
            </a:solidFill>
          </a:ln>
        </p:spPr>
        <p:txBody>
          <a:bodyPr lIns="45719" rIns="45719"/>
          <a:lstStyle/>
          <a:p>
            <a:endParaRPr/>
          </a:p>
        </p:txBody>
      </p:sp>
      <p:sp>
        <p:nvSpPr>
          <p:cNvPr id="387" name="Line 41"/>
          <p:cNvSpPr/>
          <p:nvPr/>
        </p:nvSpPr>
        <p:spPr>
          <a:xfrm>
            <a:off x="7996279" y="4086914"/>
            <a:ext cx="0" cy="228601"/>
          </a:xfrm>
          <a:prstGeom prst="line">
            <a:avLst/>
          </a:prstGeom>
          <a:ln>
            <a:solidFill>
              <a:srgbClr val="FF99CC"/>
            </a:solidFill>
          </a:ln>
        </p:spPr>
        <p:txBody>
          <a:bodyPr lIns="45719" rIns="45719"/>
          <a:lstStyle/>
          <a:p>
            <a:endParaRPr/>
          </a:p>
        </p:txBody>
      </p:sp>
      <p:sp>
        <p:nvSpPr>
          <p:cNvPr id="388" name="Line 42"/>
          <p:cNvSpPr/>
          <p:nvPr/>
        </p:nvSpPr>
        <p:spPr>
          <a:xfrm flipH="1">
            <a:off x="6268600" y="3934306"/>
            <a:ext cx="1" cy="150223"/>
          </a:xfrm>
          <a:prstGeom prst="line">
            <a:avLst/>
          </a:prstGeom>
          <a:ln>
            <a:solidFill>
              <a:srgbClr val="FF99CC"/>
            </a:solidFill>
          </a:ln>
        </p:spPr>
        <p:txBody>
          <a:bodyPr lIns="45719" rIns="45719"/>
          <a:lstStyle/>
          <a:p>
            <a:endParaRPr/>
          </a:p>
        </p:txBody>
      </p:sp>
      <p:sp>
        <p:nvSpPr>
          <p:cNvPr id="390" name="Text Box 44"/>
          <p:cNvSpPr txBox="1"/>
          <p:nvPr/>
        </p:nvSpPr>
        <p:spPr>
          <a:xfrm>
            <a:off x="943306" y="2738437"/>
            <a:ext cx="2558352" cy="646331"/>
          </a:xfrm>
          <a:prstGeom prst="rect">
            <a:avLst/>
          </a:prstGeom>
          <a:solidFill>
            <a:srgbClr val="FFCC99"/>
          </a:solidFill>
          <a:ln>
            <a:solidFill>
              <a:schemeClr val="accent2"/>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ctr">
              <a:defRPr>
                <a:solidFill>
                  <a:srgbClr val="000099"/>
                </a:solidFill>
                <a:latin typeface="Arial"/>
                <a:ea typeface="Arial"/>
                <a:cs typeface="Arial"/>
                <a:sym typeface="Arial"/>
              </a:defRPr>
            </a:pPr>
            <a:r>
              <a:rPr dirty="0"/>
              <a:t>Deflagration</a:t>
            </a:r>
            <a:r>
              <a:rPr lang="en-US" dirty="0"/>
              <a:t>-</a:t>
            </a:r>
            <a:r>
              <a:rPr dirty="0"/>
              <a:t>Detonation</a:t>
            </a:r>
            <a:r>
              <a:rPr lang="en-US" dirty="0"/>
              <a:t> </a:t>
            </a:r>
            <a:r>
              <a:rPr dirty="0"/>
              <a:t>Train (DDT)</a:t>
            </a:r>
            <a:r>
              <a:rPr dirty="0">
                <a:solidFill>
                  <a:srgbClr val="000000"/>
                </a:solidFill>
              </a:rPr>
              <a:t> </a:t>
            </a:r>
          </a:p>
        </p:txBody>
      </p:sp>
      <p:pic>
        <p:nvPicPr>
          <p:cNvPr id="391" name="Picture 6" descr="Picture 6"/>
          <p:cNvPicPr>
            <a:picLocks noChangeAspect="1"/>
          </p:cNvPicPr>
          <p:nvPr/>
        </p:nvPicPr>
        <p:blipFill>
          <a:blip r:embed="rId4"/>
          <a:stretch>
            <a:fillRect/>
          </a:stretch>
        </p:blipFill>
        <p:spPr>
          <a:xfrm>
            <a:off x="3650796" y="4898883"/>
            <a:ext cx="1443282" cy="1341625"/>
          </a:xfrm>
          <a:prstGeom prst="rect">
            <a:avLst/>
          </a:prstGeom>
          <a:ln w="28575">
            <a:solidFill>
              <a:srgbClr val="FF6600"/>
            </a:solidFill>
            <a:miter/>
          </a:ln>
        </p:spPr>
      </p:pic>
      <p:pic>
        <p:nvPicPr>
          <p:cNvPr id="392" name="Picture 5" descr="Picture 5"/>
          <p:cNvPicPr>
            <a:picLocks noChangeAspect="1"/>
          </p:cNvPicPr>
          <p:nvPr/>
        </p:nvPicPr>
        <p:blipFill rotWithShape="1">
          <a:blip r:embed="rId5"/>
          <a:srcRect b="13860"/>
          <a:stretch/>
        </p:blipFill>
        <p:spPr>
          <a:xfrm>
            <a:off x="706382" y="4865107"/>
            <a:ext cx="2787240" cy="1409177"/>
          </a:xfrm>
          <a:prstGeom prst="rect">
            <a:avLst/>
          </a:prstGeom>
          <a:ln w="12700">
            <a:miter lim="400000"/>
          </a:ln>
        </p:spPr>
      </p:pic>
      <p:pic>
        <p:nvPicPr>
          <p:cNvPr id="393" name="Picture 6" descr="Picture 6"/>
          <p:cNvPicPr>
            <a:picLocks noChangeAspect="1"/>
          </p:cNvPicPr>
          <p:nvPr/>
        </p:nvPicPr>
        <p:blipFill>
          <a:blip r:embed="rId6"/>
          <a:stretch>
            <a:fillRect/>
          </a:stretch>
        </p:blipFill>
        <p:spPr>
          <a:xfrm>
            <a:off x="6195758" y="4817403"/>
            <a:ext cx="1914527" cy="1435896"/>
          </a:xfrm>
          <a:prstGeom prst="rect">
            <a:avLst/>
          </a:prstGeom>
          <a:ln w="12700">
            <a:miter lim="400000"/>
          </a:ln>
        </p:spPr>
      </p:pic>
      <p:pic>
        <p:nvPicPr>
          <p:cNvPr id="394" name="Picture 7" descr="Picture 7"/>
          <p:cNvPicPr>
            <a:picLocks noChangeAspect="1"/>
          </p:cNvPicPr>
          <p:nvPr/>
        </p:nvPicPr>
        <p:blipFill>
          <a:blip r:embed="rId7"/>
          <a:stretch>
            <a:fillRect/>
          </a:stretch>
        </p:blipFill>
        <p:spPr>
          <a:xfrm>
            <a:off x="8245928" y="4817403"/>
            <a:ext cx="1803651" cy="1435741"/>
          </a:xfrm>
          <a:prstGeom prst="rect">
            <a:avLst/>
          </a:prstGeom>
          <a:ln w="12700">
            <a:miter lim="400000"/>
          </a:ln>
        </p:spPr>
      </p:pic>
      <p:pic>
        <p:nvPicPr>
          <p:cNvPr id="2" name="New Recording 34" descr="New Recording 34">
            <a:hlinkClick r:id="" action="ppaction://media"/>
            <a:extLst>
              <a:ext uri="{FF2B5EF4-FFF2-40B4-BE49-F238E27FC236}">
                <a16:creationId xmlns:a16="http://schemas.microsoft.com/office/drawing/2014/main" id="{074B9567-3F5D-6F43-93A1-405A120C1BE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0" y="6466114"/>
            <a:ext cx="391886" cy="391886"/>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2" nodeType="afterEffect">
                                  <p:stCondLst>
                                    <p:cond delay="0"/>
                                  </p:stCondLst>
                                  <p:iterate>
                                    <p:tmAbs val="0"/>
                                  </p:iterate>
                                  <p:childTnLst>
                                    <p:set>
                                      <p:cBhvr>
                                        <p:cTn id="6" fill="hold"/>
                                        <p:tgtEl>
                                          <p:spTgt spid="390"/>
                                        </p:tgtEl>
                                        <p:attrNameLst>
                                          <p:attrName>style.visibility</p:attrName>
                                        </p:attrNameLst>
                                      </p:cBhvr>
                                      <p:to>
                                        <p:strVal val="visible"/>
                                      </p:to>
                                    </p:set>
                                    <p:animEffect transition="in" filter="box(in)">
                                      <p:cBhvr>
                                        <p:cTn id="7" dur="2000"/>
                                        <p:tgtEl>
                                          <p:spTgt spid="390"/>
                                        </p:tgtEl>
                                      </p:cBhvr>
                                    </p:animEffect>
                                  </p:childTnLst>
                                </p:cTn>
                              </p:par>
                            </p:childTnLst>
                          </p:cTn>
                        </p:par>
                        <p:par>
                          <p:cTn id="8" fill="hold">
                            <p:stCondLst>
                              <p:cond delay="2000"/>
                            </p:stCondLst>
                            <p:childTnLst>
                              <p:par>
                                <p:cTn id="9" presetID="1" presetClass="mediacall" presetSubtype="0" fill="hold" nodeType="afterEffect">
                                  <p:stCondLst>
                                    <p:cond delay="0"/>
                                  </p:stCondLst>
                                  <p:childTnLst>
                                    <p:cmd type="call" cmd="playFrom(0.0)">
                                      <p:cBhvr>
                                        <p:cTn id="10" dur="408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2"/>
                </p:tgtEl>
              </p:cMediaNode>
            </p:audio>
          </p:childTnLst>
        </p:cTn>
      </p:par>
    </p:tnLst>
    <p:bldLst>
      <p:bldP spid="390" grpId="2"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itle 1"/>
          <p:cNvSpPr txBox="1">
            <a:spLocks noGrp="1"/>
          </p:cNvSpPr>
          <p:nvPr>
            <p:ph type="title"/>
          </p:nvPr>
        </p:nvSpPr>
        <p:spPr>
          <a:xfrm>
            <a:off x="1981200" y="217713"/>
            <a:ext cx="8229600" cy="1143001"/>
          </a:xfrm>
          <a:prstGeom prst="rect">
            <a:avLst/>
          </a:prstGeom>
        </p:spPr>
        <p:txBody>
          <a:bodyPr/>
          <a:lstStyle/>
          <a:p>
            <a:r>
              <a:rPr dirty="0"/>
              <a:t>Definitions</a:t>
            </a:r>
          </a:p>
        </p:txBody>
      </p:sp>
      <p:sp>
        <p:nvSpPr>
          <p:cNvPr id="397" name="Content Placeholder 2"/>
          <p:cNvSpPr txBox="1">
            <a:spLocks noGrp="1"/>
          </p:cNvSpPr>
          <p:nvPr>
            <p:ph type="body" idx="1"/>
          </p:nvPr>
        </p:nvSpPr>
        <p:spPr>
          <a:xfrm>
            <a:off x="838200" y="1371600"/>
            <a:ext cx="10515600" cy="4800600"/>
          </a:xfrm>
          <a:prstGeom prst="rect">
            <a:avLst/>
          </a:prstGeom>
        </p:spPr>
        <p:txBody>
          <a:bodyPr>
            <a:normAutofit/>
          </a:bodyPr>
          <a:lstStyle/>
          <a:p>
            <a:pPr marL="339470" indent="-339470" defTabSz="905255">
              <a:spcBef>
                <a:spcPts val="500"/>
              </a:spcBef>
              <a:defRPr sz="2376" b="1">
                <a:solidFill>
                  <a:srgbClr val="002060"/>
                </a:solidFill>
              </a:defRPr>
            </a:pPr>
            <a:r>
              <a:rPr sz="2500" dirty="0"/>
              <a:t>Blasting Cap</a:t>
            </a:r>
            <a:r>
              <a:rPr sz="2500" b="0" dirty="0"/>
              <a:t> </a:t>
            </a:r>
            <a:r>
              <a:rPr lang="en-US" b="0" dirty="0">
                <a:solidFill>
                  <a:schemeClr val="tx1"/>
                </a:solidFill>
              </a:rPr>
              <a:t>-</a:t>
            </a:r>
            <a:r>
              <a:rPr b="0" dirty="0"/>
              <a:t> </a:t>
            </a:r>
            <a:r>
              <a:rPr i="1" dirty="0">
                <a:solidFill>
                  <a:schemeClr val="tx1"/>
                </a:solidFill>
              </a:rPr>
              <a:t>A detonator </a:t>
            </a:r>
            <a:r>
              <a:rPr b="0" dirty="0">
                <a:solidFill>
                  <a:srgbClr val="000000"/>
                </a:solidFill>
              </a:rPr>
              <a:t>that is initiated by a safety fuse </a:t>
            </a:r>
          </a:p>
          <a:p>
            <a:pPr marL="339470" indent="-339470" defTabSz="905255">
              <a:spcBef>
                <a:spcPts val="500"/>
              </a:spcBef>
              <a:defRPr sz="2376" b="1">
                <a:solidFill>
                  <a:srgbClr val="002060"/>
                </a:solidFill>
              </a:defRPr>
            </a:pPr>
            <a:r>
              <a:rPr sz="2500" dirty="0"/>
              <a:t>Booster </a:t>
            </a:r>
            <a:r>
              <a:rPr lang="en-US" dirty="0"/>
              <a:t>- </a:t>
            </a:r>
            <a:r>
              <a:rPr b="0" dirty="0">
                <a:solidFill>
                  <a:srgbClr val="000000"/>
                </a:solidFill>
              </a:rPr>
              <a:t>An explosive charge, usually of high strength and high detonation velocity, used to improve the initiation of less sensitive explosive materials</a:t>
            </a:r>
          </a:p>
          <a:p>
            <a:pPr marL="339470" indent="-339470" defTabSz="905255">
              <a:spcBef>
                <a:spcPts val="500"/>
              </a:spcBef>
              <a:defRPr sz="2376" b="1">
                <a:solidFill>
                  <a:srgbClr val="002060"/>
                </a:solidFill>
              </a:defRPr>
            </a:pPr>
            <a:r>
              <a:rPr sz="2500" dirty="0"/>
              <a:t>Detonator</a:t>
            </a:r>
            <a:r>
              <a:rPr dirty="0"/>
              <a:t> </a:t>
            </a:r>
            <a:r>
              <a:rPr lang="en-US" dirty="0"/>
              <a:t>- </a:t>
            </a:r>
            <a:r>
              <a:rPr b="0" dirty="0">
                <a:solidFill>
                  <a:srgbClr val="000000"/>
                </a:solidFill>
              </a:rPr>
              <a:t>Any device containing any initiating or primary explosive that is used for initiating detonation. A detonator may not contain more than 10</a:t>
            </a:r>
            <a:r>
              <a:rPr dirty="0">
                <a:solidFill>
                  <a:srgbClr val="000000"/>
                </a:solidFill>
              </a:rPr>
              <a:t> </a:t>
            </a:r>
            <a:r>
              <a:rPr b="0" dirty="0">
                <a:solidFill>
                  <a:srgbClr val="000000"/>
                </a:solidFill>
              </a:rPr>
              <a:t>g of total explosives by weight, excluding ignition or delay charges. The term includes, but Is not limited to, electric blasting caps of instantaneous and delay types, blasting caps for use with safety fuses, detonating cord delay connectors, and nonelectric instantaneous and delay blasting caps that use detonating cord, shock tube, or any other replacement for electric leg-wires.</a:t>
            </a:r>
          </a:p>
        </p:txBody>
      </p:sp>
      <p:pic>
        <p:nvPicPr>
          <p:cNvPr id="2" name="New Recording 35" descr="New Recording 35">
            <a:hlinkClick r:id="" action="ppaction://media"/>
            <a:extLst>
              <a:ext uri="{FF2B5EF4-FFF2-40B4-BE49-F238E27FC236}">
                <a16:creationId xmlns:a16="http://schemas.microsoft.com/office/drawing/2014/main" id="{A0F9C29B-DB14-AB40-A6A0-9CA02DF266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360714"/>
            <a:ext cx="375557" cy="375557"/>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9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Title 1"/>
          <p:cNvSpPr txBox="1">
            <a:spLocks noGrp="1"/>
          </p:cNvSpPr>
          <p:nvPr>
            <p:ph type="title"/>
          </p:nvPr>
        </p:nvSpPr>
        <p:spPr>
          <a:xfrm>
            <a:off x="914400" y="228600"/>
            <a:ext cx="10363200" cy="1219200"/>
          </a:xfrm>
          <a:prstGeom prst="rect">
            <a:avLst/>
          </a:prstGeom>
        </p:spPr>
        <p:txBody>
          <a:bodyPr/>
          <a:lstStyle/>
          <a:p>
            <a:r>
              <a:rPr dirty="0"/>
              <a:t>Definitions</a:t>
            </a:r>
          </a:p>
        </p:txBody>
      </p:sp>
      <p:sp>
        <p:nvSpPr>
          <p:cNvPr id="400" name="Content Placeholder 2"/>
          <p:cNvSpPr txBox="1">
            <a:spLocks noGrp="1"/>
          </p:cNvSpPr>
          <p:nvPr>
            <p:ph type="body" idx="1"/>
          </p:nvPr>
        </p:nvSpPr>
        <p:spPr>
          <a:prstGeom prst="rect">
            <a:avLst/>
          </a:prstGeom>
        </p:spPr>
        <p:txBody>
          <a:bodyPr/>
          <a:lstStyle/>
          <a:p>
            <a:pPr>
              <a:defRPr b="1">
                <a:solidFill>
                  <a:srgbClr val="002060"/>
                </a:solidFill>
              </a:defRPr>
            </a:pPr>
            <a:r>
              <a:rPr dirty="0"/>
              <a:t>Detonator (Cap) Sensitivity </a:t>
            </a:r>
            <a:br>
              <a:rPr b="0" dirty="0">
                <a:solidFill>
                  <a:srgbClr val="000000"/>
                </a:solidFill>
              </a:rPr>
            </a:br>
            <a:r>
              <a:rPr b="0" dirty="0">
                <a:solidFill>
                  <a:srgbClr val="000000"/>
                </a:solidFill>
              </a:rPr>
              <a:t>The sensitivity of an explosive to initiation by a detonator. An explosive material is considered to be detonator sensitive if it detonates with an IME No. 8 Test Detonator</a:t>
            </a:r>
          </a:p>
        </p:txBody>
      </p:sp>
      <p:pic>
        <p:nvPicPr>
          <p:cNvPr id="2" name="New Recording 36" descr="New Recording 36">
            <a:hlinkClick r:id="" action="ppaction://media"/>
            <a:extLst>
              <a:ext uri="{FF2B5EF4-FFF2-40B4-BE49-F238E27FC236}">
                <a16:creationId xmlns:a16="http://schemas.microsoft.com/office/drawing/2014/main" id="{FA3853A5-F65F-5743-BEBE-423285D1859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 y="1420585"/>
            <a:ext cx="359229" cy="359229"/>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Title 1"/>
          <p:cNvSpPr txBox="1">
            <a:spLocks noGrp="1"/>
          </p:cNvSpPr>
          <p:nvPr>
            <p:ph type="title"/>
          </p:nvPr>
        </p:nvSpPr>
        <p:spPr>
          <a:xfrm>
            <a:off x="1981200" y="234045"/>
            <a:ext cx="8229600" cy="908957"/>
          </a:xfrm>
          <a:prstGeom prst="rect">
            <a:avLst/>
          </a:prstGeom>
        </p:spPr>
        <p:txBody>
          <a:bodyPr/>
          <a:lstStyle/>
          <a:p>
            <a:r>
              <a:rPr dirty="0"/>
              <a:t>Definitions</a:t>
            </a:r>
          </a:p>
        </p:txBody>
      </p:sp>
      <p:sp>
        <p:nvSpPr>
          <p:cNvPr id="408" name="Content Placeholder 2"/>
          <p:cNvSpPr txBox="1">
            <a:spLocks noGrp="1"/>
          </p:cNvSpPr>
          <p:nvPr>
            <p:ph type="body" idx="1"/>
          </p:nvPr>
        </p:nvSpPr>
        <p:spPr>
          <a:xfrm>
            <a:off x="838199" y="1413164"/>
            <a:ext cx="10515601" cy="4634345"/>
          </a:xfrm>
          <a:prstGeom prst="rect">
            <a:avLst/>
          </a:prstGeom>
        </p:spPr>
        <p:txBody>
          <a:bodyPr>
            <a:normAutofit/>
          </a:bodyPr>
          <a:lstStyle/>
          <a:p>
            <a:pPr marL="315468" indent="-315468" defTabSz="841247">
              <a:lnSpc>
                <a:spcPct val="90000"/>
              </a:lnSpc>
              <a:spcBef>
                <a:spcPts val="500"/>
              </a:spcBef>
              <a:defRPr sz="2392" b="1">
                <a:solidFill>
                  <a:srgbClr val="002060"/>
                </a:solidFill>
              </a:defRPr>
            </a:pPr>
            <a:r>
              <a:rPr sz="2800" dirty="0"/>
              <a:t>Cartridge</a:t>
            </a:r>
            <a:r>
              <a:rPr sz="2400" dirty="0">
                <a:solidFill>
                  <a:srgbClr val="000000"/>
                </a:solidFill>
              </a:rPr>
              <a:t> </a:t>
            </a:r>
            <a:r>
              <a:rPr lang="en-US" sz="2400" dirty="0"/>
              <a:t>- </a:t>
            </a:r>
            <a:r>
              <a:rPr sz="2400" b="0" dirty="0">
                <a:solidFill>
                  <a:srgbClr val="000000"/>
                </a:solidFill>
              </a:rPr>
              <a:t>An individual closed shell, bag, or tube of circular cross section containing explosive material</a:t>
            </a:r>
          </a:p>
          <a:p>
            <a:pPr marL="315468" indent="-315468" defTabSz="841247">
              <a:lnSpc>
                <a:spcPct val="90000"/>
              </a:lnSpc>
              <a:spcBef>
                <a:spcPts val="500"/>
              </a:spcBef>
              <a:defRPr sz="2392" b="1">
                <a:solidFill>
                  <a:srgbClr val="002060"/>
                </a:solidFill>
              </a:defRPr>
            </a:pPr>
            <a:r>
              <a:rPr sz="2800" dirty="0"/>
              <a:t>Delay Detonator </a:t>
            </a:r>
            <a:r>
              <a:rPr lang="en-US" sz="2400" dirty="0"/>
              <a:t>- </a:t>
            </a:r>
            <a:r>
              <a:rPr sz="2400" b="0" dirty="0">
                <a:solidFill>
                  <a:srgbClr val="000000"/>
                </a:solidFill>
              </a:rPr>
              <a:t>An electric or nonelectric detonator used to introduce a predetermined lapse of time between the application of a firing signal and the detonation of the base charge</a:t>
            </a:r>
          </a:p>
          <a:p>
            <a:pPr marL="315468" indent="-315468" defTabSz="841247">
              <a:lnSpc>
                <a:spcPct val="90000"/>
              </a:lnSpc>
              <a:spcBef>
                <a:spcPts val="500"/>
              </a:spcBef>
              <a:defRPr sz="2392" b="1">
                <a:solidFill>
                  <a:srgbClr val="002060"/>
                </a:solidFill>
              </a:defRPr>
            </a:pPr>
            <a:r>
              <a:rPr sz="2800" dirty="0"/>
              <a:t>Deflagration</a:t>
            </a:r>
            <a:r>
              <a:rPr sz="2400" dirty="0"/>
              <a:t> </a:t>
            </a:r>
            <a:r>
              <a:rPr lang="en-US" sz="2400" dirty="0"/>
              <a:t>- </a:t>
            </a:r>
            <a:r>
              <a:rPr sz="2400" b="0" dirty="0">
                <a:solidFill>
                  <a:srgbClr val="000000"/>
                </a:solidFill>
              </a:rPr>
              <a:t>An explosive reaction such as a rapid combustion that moves through an explosive material at a velocity less than the speed of sound in the material</a:t>
            </a:r>
          </a:p>
          <a:p>
            <a:pPr marL="315468" indent="-315468" defTabSz="841247">
              <a:lnSpc>
                <a:spcPct val="90000"/>
              </a:lnSpc>
              <a:spcBef>
                <a:spcPts val="500"/>
              </a:spcBef>
              <a:defRPr sz="2392" b="1">
                <a:solidFill>
                  <a:srgbClr val="002060"/>
                </a:solidFill>
              </a:defRPr>
            </a:pPr>
            <a:r>
              <a:rPr sz="2800" dirty="0"/>
              <a:t>Date-Shift Code </a:t>
            </a:r>
            <a:r>
              <a:rPr lang="en-US" sz="2400" dirty="0"/>
              <a:t>- </a:t>
            </a:r>
            <a:r>
              <a:rPr sz="2400" b="0" dirty="0">
                <a:solidFill>
                  <a:srgbClr val="000000"/>
                </a:solidFill>
              </a:rPr>
              <a:t>A code applied by manufacturers to the outside shipping containers, and, in many instances, to the immediate containers of explosive materials to aid in their identification and tracing</a:t>
            </a:r>
          </a:p>
        </p:txBody>
      </p:sp>
      <p:pic>
        <p:nvPicPr>
          <p:cNvPr id="2" name="New Recording 37" descr="New Recording 37">
            <a:hlinkClick r:id="" action="ppaction://media"/>
            <a:extLst>
              <a:ext uri="{FF2B5EF4-FFF2-40B4-BE49-F238E27FC236}">
                <a16:creationId xmlns:a16="http://schemas.microsoft.com/office/drawing/2014/main" id="{6145A217-C702-374B-AC3C-A59DF3A3CD1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413164"/>
            <a:ext cx="324983" cy="324983"/>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7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Title 1"/>
          <p:cNvSpPr txBox="1">
            <a:spLocks noGrp="1"/>
          </p:cNvSpPr>
          <p:nvPr>
            <p:ph type="title"/>
          </p:nvPr>
        </p:nvSpPr>
        <p:spPr>
          <a:xfrm>
            <a:off x="914400" y="228600"/>
            <a:ext cx="10363200" cy="1219200"/>
          </a:xfrm>
          <a:prstGeom prst="rect">
            <a:avLst/>
          </a:prstGeom>
        </p:spPr>
        <p:txBody>
          <a:bodyPr/>
          <a:lstStyle/>
          <a:p>
            <a:r>
              <a:rPr dirty="0"/>
              <a:t>Cartridge with Date </a:t>
            </a:r>
            <a:r>
              <a:rPr lang="en-US" dirty="0"/>
              <a:t>Shift Code</a:t>
            </a:r>
            <a:endParaRPr dirty="0"/>
          </a:p>
        </p:txBody>
      </p:sp>
      <p:pic>
        <p:nvPicPr>
          <p:cNvPr id="411" name="Picture 2" descr="Picture 2"/>
          <p:cNvPicPr>
            <a:picLocks noChangeAspect="1"/>
          </p:cNvPicPr>
          <p:nvPr/>
        </p:nvPicPr>
        <p:blipFill>
          <a:blip r:embed="rId4"/>
          <a:srcRect l="19477" t="23528" r="52615" b="38332"/>
          <a:stretch>
            <a:fillRect/>
          </a:stretch>
        </p:blipFill>
        <p:spPr>
          <a:xfrm rot="16200000">
            <a:off x="931953" y="1700213"/>
            <a:ext cx="4191001" cy="4295775"/>
          </a:xfrm>
          <a:prstGeom prst="rect">
            <a:avLst/>
          </a:prstGeom>
          <a:ln w="12700">
            <a:miter lim="400000"/>
          </a:ln>
        </p:spPr>
      </p:pic>
      <p:pic>
        <p:nvPicPr>
          <p:cNvPr id="412" name="Picture 2" descr="Picture 2"/>
          <p:cNvPicPr>
            <a:picLocks noChangeAspect="1"/>
          </p:cNvPicPr>
          <p:nvPr/>
        </p:nvPicPr>
        <p:blipFill>
          <a:blip r:embed="rId4"/>
          <a:stretch>
            <a:fillRect/>
          </a:stretch>
        </p:blipFill>
        <p:spPr>
          <a:xfrm>
            <a:off x="5715000" y="1600200"/>
            <a:ext cx="5334000" cy="4000500"/>
          </a:xfrm>
          <a:prstGeom prst="rect">
            <a:avLst/>
          </a:prstGeom>
          <a:ln w="12700">
            <a:miter lim="400000"/>
          </a:ln>
        </p:spPr>
      </p:pic>
      <p:pic>
        <p:nvPicPr>
          <p:cNvPr id="2" name="New Recording 38" descr="New Recording 38">
            <a:hlinkClick r:id="" action="ppaction://media"/>
            <a:extLst>
              <a:ext uri="{FF2B5EF4-FFF2-40B4-BE49-F238E27FC236}">
                <a16:creationId xmlns:a16="http://schemas.microsoft.com/office/drawing/2014/main" id="{62812457-215C-D94E-85DD-59B34094F8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494" y="1346200"/>
            <a:ext cx="406400" cy="4064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Content Placeholder 2"/>
          <p:cNvSpPr txBox="1">
            <a:spLocks noGrp="1"/>
          </p:cNvSpPr>
          <p:nvPr>
            <p:ph type="body" idx="1"/>
          </p:nvPr>
        </p:nvSpPr>
        <p:spPr>
          <a:prstGeom prst="rect">
            <a:avLst/>
          </a:prstGeom>
        </p:spPr>
        <p:txBody>
          <a:bodyPr/>
          <a:lstStyle>
            <a:lvl1pPr>
              <a:defRPr b="1" u="sng">
                <a:solidFill>
                  <a:srgbClr val="000090"/>
                </a:solidFill>
              </a:defRPr>
            </a:lvl1pPr>
            <a:lvl2pPr marL="742950" indent="-285750">
              <a:spcBef>
                <a:spcPts val="600"/>
              </a:spcBef>
              <a:defRPr sz="2800" b="1"/>
            </a:lvl2pPr>
          </a:lstStyle>
          <a:p>
            <a:r>
              <a:rPr u="none" dirty="0"/>
              <a:t>Explosive</a:t>
            </a:r>
            <a:endParaRPr sz="2800" u="none" dirty="0"/>
          </a:p>
          <a:p>
            <a:pPr lvl="1"/>
            <a:r>
              <a:rPr dirty="0"/>
              <a:t>Any chemical compound, mixture or device, the primary or common purpose of which is to function by explosion.</a:t>
            </a:r>
          </a:p>
        </p:txBody>
      </p:sp>
      <p:pic>
        <p:nvPicPr>
          <p:cNvPr id="72" name="Picture 4" descr="Picture 4"/>
          <p:cNvPicPr>
            <a:picLocks noChangeAspect="1"/>
          </p:cNvPicPr>
          <p:nvPr/>
        </p:nvPicPr>
        <p:blipFill>
          <a:blip r:embed="rId4"/>
          <a:stretch>
            <a:fillRect/>
          </a:stretch>
        </p:blipFill>
        <p:spPr>
          <a:xfrm>
            <a:off x="4419599" y="3429000"/>
            <a:ext cx="2857500" cy="2857500"/>
          </a:xfrm>
          <a:prstGeom prst="rect">
            <a:avLst/>
          </a:prstGeom>
          <a:ln w="12700">
            <a:miter lim="400000"/>
          </a:ln>
        </p:spPr>
      </p:pic>
      <p:sp>
        <p:nvSpPr>
          <p:cNvPr id="73" name="Title 5"/>
          <p:cNvSpPr txBox="1">
            <a:spLocks noGrp="1"/>
          </p:cNvSpPr>
          <p:nvPr>
            <p:ph type="title"/>
          </p:nvPr>
        </p:nvSpPr>
        <p:spPr>
          <a:xfrm>
            <a:off x="821870" y="195939"/>
            <a:ext cx="10515601" cy="882957"/>
          </a:xfrm>
          <a:prstGeom prst="rect">
            <a:avLst/>
          </a:prstGeom>
        </p:spPr>
        <p:txBody>
          <a:bodyPr/>
          <a:lstStyle/>
          <a:p>
            <a:r>
              <a:rPr dirty="0"/>
              <a:t>Definitions</a:t>
            </a:r>
          </a:p>
        </p:txBody>
      </p:sp>
      <p:pic>
        <p:nvPicPr>
          <p:cNvPr id="2" name="New Recording 12" descr="New Recording 12">
            <a:hlinkClick r:id="" action="ppaction://media"/>
            <a:extLst>
              <a:ext uri="{FF2B5EF4-FFF2-40B4-BE49-F238E27FC236}">
                <a16:creationId xmlns:a16="http://schemas.microsoft.com/office/drawing/2014/main" id="{B5001E4C-B1C3-B04B-A0D0-61CF55575BA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6488793"/>
            <a:ext cx="369207" cy="369207"/>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itle 1"/>
          <p:cNvSpPr txBox="1">
            <a:spLocks noGrp="1"/>
          </p:cNvSpPr>
          <p:nvPr>
            <p:ph type="title"/>
          </p:nvPr>
        </p:nvSpPr>
        <p:spPr>
          <a:xfrm>
            <a:off x="1981200" y="152400"/>
            <a:ext cx="8229600" cy="1143000"/>
          </a:xfrm>
          <a:prstGeom prst="rect">
            <a:avLst/>
          </a:prstGeom>
        </p:spPr>
        <p:txBody>
          <a:bodyPr/>
          <a:lstStyle/>
          <a:p>
            <a:r>
              <a:t>Definitions</a:t>
            </a:r>
          </a:p>
        </p:txBody>
      </p:sp>
      <p:sp>
        <p:nvSpPr>
          <p:cNvPr id="415" name="Content Placeholder 2"/>
          <p:cNvSpPr txBox="1">
            <a:spLocks noGrp="1"/>
          </p:cNvSpPr>
          <p:nvPr>
            <p:ph type="body" idx="1"/>
          </p:nvPr>
        </p:nvSpPr>
        <p:spPr>
          <a:xfrm>
            <a:off x="838200" y="1503218"/>
            <a:ext cx="10515600" cy="4525963"/>
          </a:xfrm>
          <a:prstGeom prst="rect">
            <a:avLst/>
          </a:prstGeom>
        </p:spPr>
        <p:txBody>
          <a:bodyPr>
            <a:normAutofit/>
          </a:bodyPr>
          <a:lstStyle/>
          <a:p>
            <a:pPr marL="305180" indent="-305180" defTabSz="813816">
              <a:spcBef>
                <a:spcPts val="500"/>
              </a:spcBef>
              <a:defRPr sz="2136" b="1">
                <a:solidFill>
                  <a:srgbClr val="002060"/>
                </a:solidFill>
              </a:defRPr>
            </a:pPr>
            <a:r>
              <a:rPr sz="2800" dirty="0"/>
              <a:t>Detonating Cord </a:t>
            </a:r>
            <a:r>
              <a:rPr lang="en-US" sz="2400" dirty="0"/>
              <a:t>- </a:t>
            </a:r>
            <a:r>
              <a:rPr sz="2400" b="0" dirty="0">
                <a:solidFill>
                  <a:srgbClr val="000000"/>
                </a:solidFill>
              </a:rPr>
              <a:t>A flexible cord containing a center core of high explosive and used to initiate other explosives</a:t>
            </a:r>
          </a:p>
          <a:p>
            <a:pPr marL="305180" indent="-305180" defTabSz="813816">
              <a:spcBef>
                <a:spcPts val="500"/>
              </a:spcBef>
              <a:defRPr sz="2136" b="1">
                <a:solidFill>
                  <a:srgbClr val="002060"/>
                </a:solidFill>
              </a:defRPr>
            </a:pPr>
            <a:r>
              <a:rPr sz="2800" dirty="0"/>
              <a:t>Detonating Cord Trunkline</a:t>
            </a:r>
            <a:r>
              <a:rPr lang="en-US" sz="2400" dirty="0"/>
              <a:t> - </a:t>
            </a:r>
            <a:r>
              <a:rPr sz="2400" b="0" dirty="0">
                <a:solidFill>
                  <a:srgbClr val="000000"/>
                </a:solidFill>
              </a:rPr>
              <a:t>The line of detonating cord that is used to connect and initiate other lines of detonating cord</a:t>
            </a:r>
          </a:p>
          <a:p>
            <a:pPr marL="305180" indent="-305180" defTabSz="813816">
              <a:spcBef>
                <a:spcPts val="500"/>
              </a:spcBef>
              <a:defRPr sz="2136" b="1">
                <a:solidFill>
                  <a:srgbClr val="002060"/>
                </a:solidFill>
              </a:defRPr>
            </a:pPr>
            <a:r>
              <a:rPr sz="2800" dirty="0"/>
              <a:t>Detonation</a:t>
            </a:r>
            <a:r>
              <a:rPr sz="2800" dirty="0">
                <a:solidFill>
                  <a:srgbClr val="000000"/>
                </a:solidFill>
              </a:rPr>
              <a:t> </a:t>
            </a:r>
            <a:r>
              <a:rPr lang="en-US" sz="2400" dirty="0"/>
              <a:t>- </a:t>
            </a:r>
            <a:r>
              <a:rPr sz="2400" b="0" dirty="0">
                <a:solidFill>
                  <a:srgbClr val="000000"/>
                </a:solidFill>
              </a:rPr>
              <a:t>An explosive reaction that moves through an</a:t>
            </a:r>
            <a:r>
              <a:rPr sz="2400" dirty="0">
                <a:solidFill>
                  <a:srgbClr val="000000"/>
                </a:solidFill>
              </a:rPr>
              <a:t> </a:t>
            </a:r>
            <a:r>
              <a:rPr sz="2400" b="0" dirty="0">
                <a:solidFill>
                  <a:srgbClr val="000000"/>
                </a:solidFill>
              </a:rPr>
              <a:t>explosive material at a velocity greater than the speed of sound in the material</a:t>
            </a:r>
          </a:p>
          <a:p>
            <a:pPr marL="305180" indent="-305180" defTabSz="813816">
              <a:spcBef>
                <a:spcPts val="500"/>
              </a:spcBef>
              <a:defRPr sz="2136" b="1">
                <a:solidFill>
                  <a:srgbClr val="002060"/>
                </a:solidFill>
              </a:defRPr>
            </a:pPr>
            <a:r>
              <a:rPr sz="2800" dirty="0"/>
              <a:t>Detonation Pressure </a:t>
            </a:r>
            <a:r>
              <a:rPr lang="en-US" sz="2400" dirty="0"/>
              <a:t>- </a:t>
            </a:r>
            <a:r>
              <a:rPr sz="2400" b="0" dirty="0">
                <a:solidFill>
                  <a:srgbClr val="000000"/>
                </a:solidFill>
              </a:rPr>
              <a:t>The pressure produced in the reaction</a:t>
            </a:r>
            <a:r>
              <a:rPr lang="en-US" sz="2400" b="0" dirty="0">
                <a:solidFill>
                  <a:srgbClr val="000000"/>
                </a:solidFill>
              </a:rPr>
              <a:t> </a:t>
            </a:r>
            <a:r>
              <a:rPr sz="2400" b="0" dirty="0">
                <a:solidFill>
                  <a:srgbClr val="000000"/>
                </a:solidFill>
              </a:rPr>
              <a:t>zone of a detonating explosive</a:t>
            </a:r>
          </a:p>
        </p:txBody>
      </p:sp>
      <p:pic>
        <p:nvPicPr>
          <p:cNvPr id="2" name="New Recording 39" descr="New Recording 39">
            <a:hlinkClick r:id="" action="ppaction://media"/>
            <a:extLst>
              <a:ext uri="{FF2B5EF4-FFF2-40B4-BE49-F238E27FC236}">
                <a16:creationId xmlns:a16="http://schemas.microsoft.com/office/drawing/2014/main" id="{872252CB-8B38-8947-8CED-BC7540B639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1295400"/>
            <a:ext cx="468086" cy="468086"/>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2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 name="Title 1"/>
          <p:cNvSpPr txBox="1">
            <a:spLocks noGrp="1"/>
          </p:cNvSpPr>
          <p:nvPr>
            <p:ph type="title"/>
          </p:nvPr>
        </p:nvSpPr>
        <p:spPr>
          <a:xfrm>
            <a:off x="1524000" y="228600"/>
            <a:ext cx="9144000" cy="1219200"/>
          </a:xfrm>
          <a:prstGeom prst="rect">
            <a:avLst/>
          </a:prstGeom>
        </p:spPr>
        <p:txBody>
          <a:bodyPr/>
          <a:lstStyle>
            <a:lvl1pPr>
              <a:defRPr i="1"/>
            </a:lvl1pPr>
          </a:lstStyle>
          <a:p>
            <a:r>
              <a:rPr dirty="0"/>
              <a:t>Detonating Cord</a:t>
            </a:r>
            <a:r>
              <a:rPr lang="en-US" dirty="0"/>
              <a:t> </a:t>
            </a:r>
            <a:r>
              <a:rPr dirty="0"/>
              <a:t>- Trunkline </a:t>
            </a:r>
          </a:p>
        </p:txBody>
      </p:sp>
      <p:pic>
        <p:nvPicPr>
          <p:cNvPr id="418" name="Picture 2" descr="Picture 2"/>
          <p:cNvPicPr>
            <a:picLocks noChangeAspect="1"/>
          </p:cNvPicPr>
          <p:nvPr/>
        </p:nvPicPr>
        <p:blipFill>
          <a:blip r:embed="rId4"/>
          <a:stretch>
            <a:fillRect/>
          </a:stretch>
        </p:blipFill>
        <p:spPr>
          <a:xfrm>
            <a:off x="381000" y="1509267"/>
            <a:ext cx="3733800" cy="2802635"/>
          </a:xfrm>
          <a:prstGeom prst="rect">
            <a:avLst/>
          </a:prstGeom>
          <a:ln>
            <a:solidFill>
              <a:srgbClr val="000000"/>
            </a:solidFill>
            <a:miter/>
          </a:ln>
        </p:spPr>
      </p:pic>
      <p:pic>
        <p:nvPicPr>
          <p:cNvPr id="419" name="Picture 3" descr="Picture 3"/>
          <p:cNvPicPr>
            <a:picLocks noChangeAspect="1"/>
          </p:cNvPicPr>
          <p:nvPr/>
        </p:nvPicPr>
        <p:blipFill>
          <a:blip r:embed="rId5"/>
          <a:stretch>
            <a:fillRect/>
          </a:stretch>
        </p:blipFill>
        <p:spPr>
          <a:xfrm>
            <a:off x="8458200" y="3352800"/>
            <a:ext cx="3276600" cy="2461092"/>
          </a:xfrm>
          <a:prstGeom prst="rect">
            <a:avLst/>
          </a:prstGeom>
          <a:ln>
            <a:solidFill>
              <a:srgbClr val="000000"/>
            </a:solidFill>
            <a:miter/>
          </a:ln>
        </p:spPr>
      </p:pic>
      <p:pic>
        <p:nvPicPr>
          <p:cNvPr id="420" name="Picture 4" descr="Picture 4"/>
          <p:cNvPicPr>
            <a:picLocks noChangeAspect="1"/>
          </p:cNvPicPr>
          <p:nvPr/>
        </p:nvPicPr>
        <p:blipFill>
          <a:blip r:embed="rId6"/>
          <a:stretch>
            <a:fillRect/>
          </a:stretch>
        </p:blipFill>
        <p:spPr>
          <a:xfrm>
            <a:off x="5638800" y="1492153"/>
            <a:ext cx="3404235" cy="2836864"/>
          </a:xfrm>
          <a:prstGeom prst="rect">
            <a:avLst/>
          </a:prstGeom>
          <a:ln>
            <a:solidFill>
              <a:srgbClr val="000000"/>
            </a:solidFill>
            <a:miter/>
          </a:ln>
        </p:spPr>
      </p:pic>
      <p:pic>
        <p:nvPicPr>
          <p:cNvPr id="421" name="Picture 6" descr="Picture 6"/>
          <p:cNvPicPr>
            <a:picLocks noChangeAspect="1"/>
          </p:cNvPicPr>
          <p:nvPr/>
        </p:nvPicPr>
        <p:blipFill>
          <a:blip r:embed="rId7"/>
          <a:stretch>
            <a:fillRect/>
          </a:stretch>
        </p:blipFill>
        <p:spPr>
          <a:xfrm>
            <a:off x="2362200" y="3901440"/>
            <a:ext cx="3200400" cy="2400301"/>
          </a:xfrm>
          <a:prstGeom prst="rect">
            <a:avLst/>
          </a:prstGeom>
          <a:ln>
            <a:solidFill>
              <a:srgbClr val="000000"/>
            </a:solidFill>
            <a:miter/>
          </a:ln>
        </p:spPr>
      </p:pic>
      <p:pic>
        <p:nvPicPr>
          <p:cNvPr id="2" name="New Recording 40" descr="New Recording 40">
            <a:hlinkClick r:id="" action="ppaction://media"/>
            <a:extLst>
              <a:ext uri="{FF2B5EF4-FFF2-40B4-BE49-F238E27FC236}">
                <a16:creationId xmlns:a16="http://schemas.microsoft.com/office/drawing/2014/main" id="{8D6D9167-AB38-FF42-A5E8-8F2FA90B299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7788" y="4583346"/>
            <a:ext cx="379412" cy="379412"/>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Title 1"/>
          <p:cNvSpPr txBox="1">
            <a:spLocks noGrp="1"/>
          </p:cNvSpPr>
          <p:nvPr>
            <p:ph type="title"/>
          </p:nvPr>
        </p:nvSpPr>
        <p:spPr>
          <a:xfrm>
            <a:off x="1752600" y="304800"/>
            <a:ext cx="8229600" cy="1143000"/>
          </a:xfrm>
          <a:prstGeom prst="rect">
            <a:avLst/>
          </a:prstGeom>
        </p:spPr>
        <p:txBody>
          <a:bodyPr/>
          <a:lstStyle/>
          <a:p>
            <a:r>
              <a:t>Definitions</a:t>
            </a:r>
          </a:p>
        </p:txBody>
      </p:sp>
      <p:sp>
        <p:nvSpPr>
          <p:cNvPr id="424" name="Content Placeholder 2"/>
          <p:cNvSpPr txBox="1">
            <a:spLocks noGrp="1"/>
          </p:cNvSpPr>
          <p:nvPr>
            <p:ph type="body" idx="1"/>
          </p:nvPr>
        </p:nvSpPr>
        <p:spPr>
          <a:xfrm>
            <a:off x="838200" y="1371602"/>
            <a:ext cx="10515600" cy="5181597"/>
          </a:xfrm>
          <a:prstGeom prst="rect">
            <a:avLst/>
          </a:prstGeom>
        </p:spPr>
        <p:txBody>
          <a:bodyPr>
            <a:normAutofit/>
          </a:bodyPr>
          <a:lstStyle/>
          <a:p>
            <a:pPr marL="315468" indent="-315468" defTabSz="841247">
              <a:spcBef>
                <a:spcPts val="400"/>
              </a:spcBef>
              <a:defRPr sz="2024" b="1">
                <a:solidFill>
                  <a:srgbClr val="002060"/>
                </a:solidFill>
              </a:defRPr>
            </a:pPr>
            <a:r>
              <a:rPr sz="2800" dirty="0"/>
              <a:t>Emulsion</a:t>
            </a:r>
            <a:r>
              <a:rPr sz="2400" dirty="0"/>
              <a:t> </a:t>
            </a:r>
            <a:r>
              <a:rPr lang="en-US" sz="2400" dirty="0"/>
              <a:t>- </a:t>
            </a:r>
            <a:r>
              <a:rPr sz="2400" b="0" dirty="0">
                <a:solidFill>
                  <a:srgbClr val="000000"/>
                </a:solidFill>
              </a:rPr>
              <a:t>An explosive material containing a suspension of small </a:t>
            </a:r>
            <a:r>
              <a:rPr lang="en-US" sz="2400" b="0" dirty="0">
                <a:solidFill>
                  <a:srgbClr val="000000"/>
                </a:solidFill>
              </a:rPr>
              <a:t>spheres</a:t>
            </a:r>
            <a:r>
              <a:rPr sz="2400" b="0" dirty="0">
                <a:solidFill>
                  <a:srgbClr val="000000"/>
                </a:solidFill>
              </a:rPr>
              <a:t> of liquid oxidizers dissolved in water droplets in a second liquid surrounded by an immiscible fuel</a:t>
            </a:r>
          </a:p>
          <a:p>
            <a:pPr marL="315468" indent="-315468" defTabSz="841247">
              <a:spcBef>
                <a:spcPts val="400"/>
              </a:spcBef>
              <a:defRPr sz="2024" b="1">
                <a:solidFill>
                  <a:srgbClr val="002060"/>
                </a:solidFill>
              </a:defRPr>
            </a:pPr>
            <a:r>
              <a:rPr sz="2800" dirty="0"/>
              <a:t>Fly-rock</a:t>
            </a:r>
            <a:r>
              <a:rPr sz="2400" dirty="0">
                <a:solidFill>
                  <a:srgbClr val="000000"/>
                </a:solidFill>
              </a:rPr>
              <a:t> </a:t>
            </a:r>
            <a:r>
              <a:rPr lang="en-US" sz="2400" dirty="0"/>
              <a:t>- </a:t>
            </a:r>
            <a:r>
              <a:rPr sz="2400" b="0" dirty="0">
                <a:solidFill>
                  <a:srgbClr val="000000"/>
                </a:solidFill>
              </a:rPr>
              <a:t>Rocks propelled from the blast area by the force of an explosion</a:t>
            </a:r>
          </a:p>
          <a:p>
            <a:pPr marL="315468" indent="-315468" defTabSz="841247">
              <a:spcBef>
                <a:spcPts val="400"/>
              </a:spcBef>
              <a:defRPr sz="2024" b="1">
                <a:solidFill>
                  <a:srgbClr val="002060"/>
                </a:solidFill>
              </a:defRPr>
            </a:pPr>
            <a:r>
              <a:rPr sz="2800" dirty="0"/>
              <a:t>Inhabited Building </a:t>
            </a:r>
            <a:r>
              <a:rPr lang="en-US" sz="2400" dirty="0"/>
              <a:t>- </a:t>
            </a:r>
            <a:r>
              <a:rPr sz="2400" b="0" dirty="0">
                <a:solidFill>
                  <a:srgbClr val="000000"/>
                </a:solidFill>
              </a:rPr>
              <a:t>A building regularly occupied in whole or part as a habitation for human beings</a:t>
            </a:r>
            <a:r>
              <a:rPr lang="en-US" sz="2400" b="0" dirty="0">
                <a:solidFill>
                  <a:srgbClr val="000000"/>
                </a:solidFill>
              </a:rPr>
              <a:t>,</a:t>
            </a:r>
            <a:r>
              <a:rPr sz="2400" b="0" dirty="0">
                <a:solidFill>
                  <a:srgbClr val="000000"/>
                </a:solidFill>
              </a:rPr>
              <a:t> or any other structure where people are accustomed to assemble, except any building or structure occupied in connection with the manufacture, transportation, storage, or use of explosive materials</a:t>
            </a:r>
          </a:p>
          <a:p>
            <a:pPr marL="315468" indent="-315468" defTabSz="841247">
              <a:spcBef>
                <a:spcPts val="400"/>
              </a:spcBef>
              <a:defRPr sz="2024" b="1">
                <a:solidFill>
                  <a:srgbClr val="002060"/>
                </a:solidFill>
              </a:defRPr>
            </a:pPr>
            <a:r>
              <a:rPr sz="2800" dirty="0"/>
              <a:t>Initiation</a:t>
            </a:r>
            <a:r>
              <a:rPr sz="2400" dirty="0"/>
              <a:t> </a:t>
            </a:r>
            <a:r>
              <a:rPr lang="en-US" sz="2400" dirty="0"/>
              <a:t>- </a:t>
            </a:r>
            <a:r>
              <a:rPr sz="2400" b="0" dirty="0">
                <a:solidFill>
                  <a:srgbClr val="000000"/>
                </a:solidFill>
              </a:rPr>
              <a:t>The act of causing an explosive material to detonate or deflagrate</a:t>
            </a:r>
          </a:p>
        </p:txBody>
      </p:sp>
      <p:pic>
        <p:nvPicPr>
          <p:cNvPr id="2" name="New Recording 43" descr="New Recording 43">
            <a:hlinkClick r:id="" action="ppaction://media"/>
            <a:extLst>
              <a:ext uri="{FF2B5EF4-FFF2-40B4-BE49-F238E27FC236}">
                <a16:creationId xmlns:a16="http://schemas.microsoft.com/office/drawing/2014/main" id="{3B862C4F-4DF5-0744-9953-8192C434456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371602"/>
            <a:ext cx="381000" cy="3810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4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6" name="Title 1"/>
          <p:cNvSpPr txBox="1">
            <a:spLocks noGrp="1"/>
          </p:cNvSpPr>
          <p:nvPr>
            <p:ph type="title"/>
          </p:nvPr>
        </p:nvSpPr>
        <p:spPr>
          <a:xfrm>
            <a:off x="1981200" y="228600"/>
            <a:ext cx="8229600" cy="1143000"/>
          </a:xfrm>
          <a:prstGeom prst="rect">
            <a:avLst/>
          </a:prstGeom>
        </p:spPr>
        <p:txBody>
          <a:bodyPr/>
          <a:lstStyle/>
          <a:p>
            <a:r>
              <a:t>Emulsion</a:t>
            </a:r>
          </a:p>
        </p:txBody>
      </p:sp>
      <p:pic>
        <p:nvPicPr>
          <p:cNvPr id="427" name="Picture 2" descr="Picture 2"/>
          <p:cNvPicPr>
            <a:picLocks noChangeAspect="1"/>
          </p:cNvPicPr>
          <p:nvPr/>
        </p:nvPicPr>
        <p:blipFill>
          <a:blip r:embed="rId4"/>
          <a:srcRect l="52938" t="31766" r="11696" b="28330"/>
          <a:stretch>
            <a:fillRect/>
          </a:stretch>
        </p:blipFill>
        <p:spPr>
          <a:xfrm>
            <a:off x="990601" y="1371600"/>
            <a:ext cx="4953000" cy="4856312"/>
          </a:xfrm>
          <a:prstGeom prst="rect">
            <a:avLst/>
          </a:prstGeom>
          <a:ln w="12700">
            <a:miter lim="400000"/>
          </a:ln>
        </p:spPr>
      </p:pic>
      <p:pic>
        <p:nvPicPr>
          <p:cNvPr id="428" name="Picture 2" descr="Picture 2"/>
          <p:cNvPicPr>
            <a:picLocks noChangeAspect="1"/>
          </p:cNvPicPr>
          <p:nvPr/>
        </p:nvPicPr>
        <p:blipFill>
          <a:blip r:embed="rId5"/>
          <a:stretch>
            <a:fillRect/>
          </a:stretch>
        </p:blipFill>
        <p:spPr>
          <a:xfrm>
            <a:off x="6497781" y="1607135"/>
            <a:ext cx="4599709" cy="4320083"/>
          </a:xfrm>
          <a:prstGeom prst="rect">
            <a:avLst/>
          </a:prstGeom>
          <a:ln w="12700">
            <a:miter lim="400000"/>
          </a:ln>
        </p:spPr>
      </p:pic>
      <p:pic>
        <p:nvPicPr>
          <p:cNvPr id="2" name="New Recording 42" descr="New Recording 42">
            <a:hlinkClick r:id="" action="ppaction://media"/>
            <a:extLst>
              <a:ext uri="{FF2B5EF4-FFF2-40B4-BE49-F238E27FC236}">
                <a16:creationId xmlns:a16="http://schemas.microsoft.com/office/drawing/2014/main" id="{BB98B2E0-F24E-4F4A-84F6-EACA293BB3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1436914"/>
            <a:ext cx="277586" cy="277586"/>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Title 1"/>
          <p:cNvSpPr txBox="1">
            <a:spLocks noGrp="1"/>
          </p:cNvSpPr>
          <p:nvPr>
            <p:ph type="title"/>
          </p:nvPr>
        </p:nvSpPr>
        <p:spPr>
          <a:xfrm>
            <a:off x="2209800" y="228600"/>
            <a:ext cx="7772400" cy="1219200"/>
          </a:xfrm>
          <a:prstGeom prst="rect">
            <a:avLst/>
          </a:prstGeom>
        </p:spPr>
        <p:txBody>
          <a:bodyPr/>
          <a:lstStyle/>
          <a:p>
            <a:r>
              <a:t>Inhabited Building</a:t>
            </a:r>
          </a:p>
        </p:txBody>
      </p:sp>
      <p:pic>
        <p:nvPicPr>
          <p:cNvPr id="434" name="Picture 4" descr="Picture 4"/>
          <p:cNvPicPr>
            <a:picLocks noChangeAspect="1"/>
          </p:cNvPicPr>
          <p:nvPr/>
        </p:nvPicPr>
        <p:blipFill rotWithShape="1">
          <a:blip r:embed="rId5"/>
          <a:srcRect t="1296" r="8726" b="33519"/>
          <a:stretch/>
        </p:blipFill>
        <p:spPr>
          <a:xfrm>
            <a:off x="1592292" y="1459039"/>
            <a:ext cx="3943096" cy="2089003"/>
          </a:xfrm>
          <a:prstGeom prst="rect">
            <a:avLst/>
          </a:prstGeom>
          <a:ln w="12700">
            <a:miter lim="400000"/>
          </a:ln>
        </p:spPr>
      </p:pic>
      <p:pic>
        <p:nvPicPr>
          <p:cNvPr id="435" name="Picture 2" descr="Picture 2"/>
          <p:cNvPicPr>
            <a:picLocks noChangeAspect="1"/>
          </p:cNvPicPr>
          <p:nvPr/>
        </p:nvPicPr>
        <p:blipFill rotWithShape="1">
          <a:blip r:embed="rId6"/>
          <a:srcRect r="4685" b="14085"/>
          <a:stretch/>
        </p:blipFill>
        <p:spPr>
          <a:xfrm>
            <a:off x="6406245" y="3728599"/>
            <a:ext cx="3946832" cy="2367401"/>
          </a:xfrm>
          <a:prstGeom prst="rect">
            <a:avLst/>
          </a:prstGeom>
          <a:ln w="12700">
            <a:miter lim="400000"/>
          </a:ln>
        </p:spPr>
      </p:pic>
      <p:pic>
        <p:nvPicPr>
          <p:cNvPr id="436" name="Picture 4" descr="Picture 4"/>
          <p:cNvPicPr>
            <a:picLocks noChangeAspect="1"/>
          </p:cNvPicPr>
          <p:nvPr/>
        </p:nvPicPr>
        <p:blipFill rotWithShape="1">
          <a:blip r:embed="rId7"/>
          <a:srcRect r="1691" b="12676"/>
          <a:stretch/>
        </p:blipFill>
        <p:spPr>
          <a:xfrm>
            <a:off x="6406245" y="1446352"/>
            <a:ext cx="3943096" cy="2114376"/>
          </a:xfrm>
          <a:prstGeom prst="rect">
            <a:avLst/>
          </a:prstGeom>
          <a:ln w="12700">
            <a:miter lim="400000"/>
          </a:ln>
        </p:spPr>
      </p:pic>
      <p:pic>
        <p:nvPicPr>
          <p:cNvPr id="437" name="Picture 6" descr="Picture 6"/>
          <p:cNvPicPr>
            <a:picLocks noChangeAspect="1"/>
          </p:cNvPicPr>
          <p:nvPr/>
        </p:nvPicPr>
        <p:blipFill rotWithShape="1">
          <a:blip r:embed="rId8"/>
          <a:srcRect l="-181" r="15543" b="23637"/>
          <a:stretch/>
        </p:blipFill>
        <p:spPr>
          <a:xfrm>
            <a:off x="1592291" y="3728599"/>
            <a:ext cx="3943096" cy="2367401"/>
          </a:xfrm>
          <a:prstGeom prst="rect">
            <a:avLst/>
          </a:prstGeom>
          <a:ln w="12700">
            <a:miter lim="400000"/>
          </a:ln>
        </p:spPr>
      </p:pic>
      <p:pic>
        <p:nvPicPr>
          <p:cNvPr id="2" name="New Recording 44" descr="New Recording 44">
            <a:hlinkClick r:id="" action="ppaction://media"/>
            <a:extLst>
              <a:ext uri="{FF2B5EF4-FFF2-40B4-BE49-F238E27FC236}">
                <a16:creationId xmlns:a16="http://schemas.microsoft.com/office/drawing/2014/main" id="{2D95C8DF-7BD2-EA4F-BB4C-413BFB76FBD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48545" y="1255726"/>
            <a:ext cx="406626" cy="406626"/>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Title 1"/>
          <p:cNvSpPr txBox="1">
            <a:spLocks noGrp="1"/>
          </p:cNvSpPr>
          <p:nvPr>
            <p:ph type="title"/>
          </p:nvPr>
        </p:nvSpPr>
        <p:spPr>
          <a:xfrm>
            <a:off x="1981200" y="185058"/>
            <a:ext cx="8229600" cy="974271"/>
          </a:xfrm>
          <a:prstGeom prst="rect">
            <a:avLst/>
          </a:prstGeom>
        </p:spPr>
        <p:txBody>
          <a:bodyPr/>
          <a:lstStyle/>
          <a:p>
            <a:r>
              <a:rPr dirty="0"/>
              <a:t>Definitions</a:t>
            </a:r>
          </a:p>
        </p:txBody>
      </p:sp>
      <p:sp>
        <p:nvSpPr>
          <p:cNvPr id="440" name="Content Placeholder 2"/>
          <p:cNvSpPr txBox="1">
            <a:spLocks noGrp="1"/>
          </p:cNvSpPr>
          <p:nvPr>
            <p:ph type="body" idx="1"/>
          </p:nvPr>
        </p:nvSpPr>
        <p:spPr>
          <a:xfrm>
            <a:off x="838200" y="1404262"/>
            <a:ext cx="10515600" cy="4882238"/>
          </a:xfrm>
          <a:prstGeom prst="rect">
            <a:avLst/>
          </a:prstGeom>
        </p:spPr>
        <p:txBody>
          <a:bodyPr>
            <a:normAutofit/>
          </a:bodyPr>
          <a:lstStyle/>
          <a:p>
            <a:pPr marL="274320" indent="-274320" defTabSz="731520">
              <a:spcBef>
                <a:spcPts val="300"/>
              </a:spcBef>
              <a:defRPr sz="1600" b="1">
                <a:solidFill>
                  <a:srgbClr val="000090"/>
                </a:solidFill>
              </a:defRPr>
            </a:pPr>
            <a:r>
              <a:rPr sz="2800" dirty="0"/>
              <a:t>Magazine</a:t>
            </a:r>
            <a:r>
              <a:rPr sz="2400" dirty="0"/>
              <a:t> </a:t>
            </a:r>
            <a:r>
              <a:rPr lang="en-US" sz="2400" dirty="0"/>
              <a:t>- </a:t>
            </a:r>
            <a:r>
              <a:rPr sz="2400" b="0" dirty="0">
                <a:solidFill>
                  <a:srgbClr val="000000"/>
                </a:solidFill>
              </a:rPr>
              <a:t>Any building, structure, or container, other than an explosives manufacturing building, approved for the storage of explosive material</a:t>
            </a:r>
          </a:p>
          <a:p>
            <a:pPr marL="274320" indent="-274320" defTabSz="731520">
              <a:spcBef>
                <a:spcPts val="300"/>
              </a:spcBef>
              <a:defRPr sz="1600" b="1">
                <a:solidFill>
                  <a:srgbClr val="000090"/>
                </a:solidFill>
              </a:defRPr>
            </a:pPr>
            <a:r>
              <a:rPr sz="2800" dirty="0"/>
              <a:t>Misfire</a:t>
            </a:r>
            <a:r>
              <a:rPr sz="2400" dirty="0">
                <a:solidFill>
                  <a:srgbClr val="000000"/>
                </a:solidFill>
              </a:rPr>
              <a:t> </a:t>
            </a:r>
            <a:r>
              <a:rPr lang="en-US" sz="2400" dirty="0"/>
              <a:t>- </a:t>
            </a:r>
            <a:r>
              <a:rPr sz="2400" b="0" dirty="0">
                <a:solidFill>
                  <a:srgbClr val="000000"/>
                </a:solidFill>
              </a:rPr>
              <a:t>A blast that fails to detonate completely after an attempt at initiation; also the explosive material itself that failed to detonate as planned</a:t>
            </a:r>
          </a:p>
          <a:p>
            <a:pPr marL="274320" indent="-274320" defTabSz="731520">
              <a:spcBef>
                <a:spcPts val="300"/>
              </a:spcBef>
              <a:defRPr sz="1600" b="1">
                <a:solidFill>
                  <a:srgbClr val="000090"/>
                </a:solidFill>
              </a:defRPr>
            </a:pPr>
            <a:r>
              <a:rPr sz="2800" dirty="0">
                <a:solidFill>
                  <a:srgbClr val="000090"/>
                </a:solidFill>
              </a:rPr>
              <a:t>Natural Barricade</a:t>
            </a:r>
            <a:r>
              <a:rPr sz="2400" dirty="0">
                <a:solidFill>
                  <a:srgbClr val="000090"/>
                </a:solidFill>
              </a:rPr>
              <a:t> </a:t>
            </a:r>
            <a:r>
              <a:rPr lang="en-US" sz="2400" dirty="0"/>
              <a:t>- </a:t>
            </a:r>
            <a:r>
              <a:rPr sz="2400" b="0" dirty="0">
                <a:solidFill>
                  <a:srgbClr val="000000"/>
                </a:solidFill>
              </a:rPr>
              <a:t>Natural features of the ground, such as hills, or timber of sufficient density that the surrounding exposures that require protection cannot be seen from the magazine when the tre</a:t>
            </a:r>
            <a:r>
              <a:rPr lang="en-US" sz="2400" b="0" dirty="0">
                <a:solidFill>
                  <a:srgbClr val="000000"/>
                </a:solidFill>
              </a:rPr>
              <a:t>e</a:t>
            </a:r>
            <a:r>
              <a:rPr sz="2400" b="0" dirty="0">
                <a:solidFill>
                  <a:srgbClr val="000000"/>
                </a:solidFill>
              </a:rPr>
              <a:t>s are bare of leaves</a:t>
            </a:r>
          </a:p>
          <a:p>
            <a:pPr marL="274320" indent="-274320" defTabSz="731520">
              <a:spcBef>
                <a:spcPts val="300"/>
              </a:spcBef>
              <a:defRPr sz="1600" b="1">
                <a:solidFill>
                  <a:srgbClr val="000090"/>
                </a:solidFill>
              </a:defRPr>
            </a:pPr>
            <a:r>
              <a:rPr sz="2800" dirty="0"/>
              <a:t>No</a:t>
            </a:r>
            <a:r>
              <a:rPr lang="en-US" sz="2800" dirty="0"/>
              <a:t>n-S</a:t>
            </a:r>
            <a:r>
              <a:rPr sz="2800" dirty="0"/>
              <a:t>parking Metal </a:t>
            </a:r>
            <a:r>
              <a:rPr lang="en-US" sz="2400" dirty="0"/>
              <a:t>- </a:t>
            </a:r>
            <a:r>
              <a:rPr sz="2400" b="0" dirty="0">
                <a:solidFill>
                  <a:srgbClr val="000000"/>
                </a:solidFill>
              </a:rPr>
              <a:t>A metal that will not produce a spark when struck with other tools, rock, or hard surfaces</a:t>
            </a:r>
          </a:p>
        </p:txBody>
      </p:sp>
      <p:pic>
        <p:nvPicPr>
          <p:cNvPr id="2" name="New Recording 45" descr="New Recording 45">
            <a:hlinkClick r:id="" action="ppaction://media"/>
            <a:extLst>
              <a:ext uri="{FF2B5EF4-FFF2-40B4-BE49-F238E27FC236}">
                <a16:creationId xmlns:a16="http://schemas.microsoft.com/office/drawing/2014/main" id="{B575C71C-D073-714F-97DB-D7DC098768A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295400"/>
            <a:ext cx="489857" cy="489857"/>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3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Title 1"/>
          <p:cNvSpPr txBox="1">
            <a:spLocks noGrp="1"/>
          </p:cNvSpPr>
          <p:nvPr>
            <p:ph type="title"/>
          </p:nvPr>
        </p:nvSpPr>
        <p:spPr>
          <a:xfrm>
            <a:off x="1981200" y="195942"/>
            <a:ext cx="8229600" cy="1143000"/>
          </a:xfrm>
          <a:prstGeom prst="rect">
            <a:avLst/>
          </a:prstGeom>
        </p:spPr>
        <p:txBody>
          <a:bodyPr/>
          <a:lstStyle/>
          <a:p>
            <a:r>
              <a:rPr dirty="0"/>
              <a:t>Definitions</a:t>
            </a:r>
          </a:p>
        </p:txBody>
      </p:sp>
      <p:sp>
        <p:nvSpPr>
          <p:cNvPr id="443" name="Content Placeholder 2"/>
          <p:cNvSpPr txBox="1">
            <a:spLocks noGrp="1"/>
          </p:cNvSpPr>
          <p:nvPr>
            <p:ph type="body" idx="1"/>
          </p:nvPr>
        </p:nvSpPr>
        <p:spPr>
          <a:xfrm>
            <a:off x="838200" y="3265716"/>
            <a:ext cx="10515600" cy="2324099"/>
          </a:xfrm>
          <a:prstGeom prst="rect">
            <a:avLst/>
          </a:prstGeom>
        </p:spPr>
        <p:txBody>
          <a:bodyPr>
            <a:normAutofit/>
          </a:bodyPr>
          <a:lstStyle/>
          <a:p>
            <a:pPr marL="0" indent="0" defTabSz="859536">
              <a:spcBef>
                <a:spcPts val="400"/>
              </a:spcBef>
              <a:buNone/>
              <a:defRPr sz="1879" b="1">
                <a:solidFill>
                  <a:srgbClr val="000090"/>
                </a:solidFill>
              </a:defRPr>
            </a:pPr>
            <a:endParaRPr lang="en-US" sz="2400" dirty="0"/>
          </a:p>
          <a:p>
            <a:pPr marL="322325" indent="-322325" defTabSz="859536">
              <a:spcBef>
                <a:spcPts val="400"/>
              </a:spcBef>
              <a:defRPr sz="1879" b="1">
                <a:solidFill>
                  <a:srgbClr val="000090"/>
                </a:solidFill>
              </a:defRPr>
            </a:pPr>
            <a:r>
              <a:rPr sz="2800" dirty="0"/>
              <a:t>Safety Standard</a:t>
            </a:r>
            <a:r>
              <a:rPr sz="2400" dirty="0"/>
              <a:t> </a:t>
            </a:r>
            <a:r>
              <a:rPr lang="en-US" sz="2400" dirty="0"/>
              <a:t>- </a:t>
            </a:r>
            <a:r>
              <a:rPr sz="2400" b="0" dirty="0">
                <a:solidFill>
                  <a:srgbClr val="000000"/>
                </a:solidFill>
              </a:rPr>
              <a:t>Suggested precautions relative to the safety practices to be employed in the manufacture, transportation, storage, handling, and use of explosive materials</a:t>
            </a:r>
          </a:p>
          <a:p>
            <a:pPr marL="322325" indent="-322325" defTabSz="859536">
              <a:spcBef>
                <a:spcPts val="400"/>
              </a:spcBef>
              <a:defRPr sz="1879" b="1">
                <a:solidFill>
                  <a:srgbClr val="000090"/>
                </a:solidFill>
              </a:defRPr>
            </a:pPr>
            <a:r>
              <a:rPr sz="2800" dirty="0"/>
              <a:t>Shelf Life</a:t>
            </a:r>
            <a:r>
              <a:rPr sz="2400" dirty="0"/>
              <a:t> </a:t>
            </a:r>
            <a:r>
              <a:rPr lang="en-US" sz="2400" dirty="0"/>
              <a:t>- </a:t>
            </a:r>
            <a:r>
              <a:rPr sz="2400" b="0" dirty="0">
                <a:solidFill>
                  <a:srgbClr val="000000"/>
                </a:solidFill>
              </a:rPr>
              <a:t>The length of time of storage during which an explosive material retains adequate performance</a:t>
            </a:r>
          </a:p>
        </p:txBody>
      </p:sp>
      <p:sp>
        <p:nvSpPr>
          <p:cNvPr id="6" name="Content Placeholder 2">
            <a:extLst>
              <a:ext uri="{FF2B5EF4-FFF2-40B4-BE49-F238E27FC236}">
                <a16:creationId xmlns:a16="http://schemas.microsoft.com/office/drawing/2014/main" id="{B0CB72B6-77B9-EF40-88DB-3AC71C987AD4}"/>
              </a:ext>
            </a:extLst>
          </p:cNvPr>
          <p:cNvSpPr txBox="1">
            <a:spLocks noGrp="1"/>
          </p:cNvSpPr>
          <p:nvPr/>
        </p:nvSpPr>
        <p:spPr>
          <a:xfrm>
            <a:off x="838200" y="1404258"/>
            <a:ext cx="10515600" cy="17961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lc="http://schemas.openxmlformats.org/drawingml/2006/lockedCanvas" val="1"/>
            </a:ext>
          </a:extLst>
        </p:spPr>
        <p:txBody>
          <a:bodyPr lIns="45719" rIns="45719">
            <a:normAutofit/>
          </a:bodyPr>
          <a:lst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4pPr>
            <a:lvl5pPr marL="21945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5pPr>
            <a:lvl6pPr marL="26517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6pPr>
            <a:lvl7pPr marL="31089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7pPr>
            <a:lvl8pPr marL="3566159" marR="0" indent="-365759"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8pPr>
            <a:lvl9pPr marL="4023359" marR="0" indent="-365759"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Arial"/>
                <a:ea typeface="Arial"/>
                <a:cs typeface="Arial"/>
                <a:sym typeface="Arial"/>
              </a:defRPr>
            </a:lvl9pPr>
          </a:lstStyle>
          <a:p>
            <a:pPr marL="274320" indent="-274320" defTabSz="731520">
              <a:spcBef>
                <a:spcPts val="300"/>
              </a:spcBef>
              <a:defRPr sz="1600" b="1">
                <a:solidFill>
                  <a:srgbClr val="000090"/>
                </a:solidFill>
              </a:defRPr>
            </a:pPr>
            <a:r>
              <a:rPr sz="2800" dirty="0"/>
              <a:t>Barricaded</a:t>
            </a:r>
            <a:r>
              <a:rPr sz="2000" dirty="0"/>
              <a:t> </a:t>
            </a:r>
            <a:r>
              <a:rPr lang="en-US" sz="2400" dirty="0"/>
              <a:t>- </a:t>
            </a:r>
            <a:r>
              <a:rPr sz="2400" b="0" dirty="0">
                <a:solidFill>
                  <a:srgbClr val="000000"/>
                </a:solidFill>
              </a:rPr>
              <a:t>The effective screening of a building containing explosives from a magazine or other building, railway, or highway by a natural or an artificial barrier. A straight line from the top of any sidewall of the building containing explosives to the eave line of any magazine or other building or to a point 12 ft above the center of a railway or highway shall pass through such barrier.</a:t>
            </a:r>
            <a:endParaRPr sz="2000" b="0" dirty="0">
              <a:solidFill>
                <a:srgbClr val="000000"/>
              </a:solidFill>
            </a:endParaRPr>
          </a:p>
        </p:txBody>
      </p:sp>
      <p:pic>
        <p:nvPicPr>
          <p:cNvPr id="3" name="New Recording 46" descr="New Recording 46">
            <a:hlinkClick r:id="" action="ppaction://media"/>
            <a:extLst>
              <a:ext uri="{FF2B5EF4-FFF2-40B4-BE49-F238E27FC236}">
                <a16:creationId xmlns:a16="http://schemas.microsoft.com/office/drawing/2014/main" id="{A74538C6-FEE7-B548-B347-8AA47F69890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306284"/>
            <a:ext cx="390298" cy="390298"/>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9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Rectangle 2"/>
          <p:cNvSpPr txBox="1">
            <a:spLocks noGrp="1"/>
          </p:cNvSpPr>
          <p:nvPr>
            <p:ph type="title"/>
          </p:nvPr>
        </p:nvSpPr>
        <p:spPr>
          <a:xfrm>
            <a:off x="783778" y="210866"/>
            <a:ext cx="10711525" cy="1143001"/>
          </a:xfrm>
          <a:prstGeom prst="rect">
            <a:avLst/>
          </a:prstGeom>
        </p:spPr>
        <p:txBody>
          <a:bodyPr/>
          <a:lstStyle/>
          <a:p>
            <a:r>
              <a:rPr dirty="0"/>
              <a:t>Propellants</a:t>
            </a:r>
          </a:p>
        </p:txBody>
      </p:sp>
      <p:sp>
        <p:nvSpPr>
          <p:cNvPr id="447" name="Rectangle 37"/>
          <p:cNvSpPr txBox="1">
            <a:spLocks noGrp="1"/>
          </p:cNvSpPr>
          <p:nvPr>
            <p:ph type="body" sz="quarter" idx="1"/>
          </p:nvPr>
        </p:nvSpPr>
        <p:spPr>
          <a:xfrm>
            <a:off x="293913" y="5143503"/>
            <a:ext cx="11658589" cy="998765"/>
          </a:xfrm>
          <a:prstGeom prst="rect">
            <a:avLst/>
          </a:prstGeom>
        </p:spPr>
        <p:txBody>
          <a:bodyPr/>
          <a:lstStyle/>
          <a:p>
            <a:pPr marL="0" indent="0">
              <a:lnSpc>
                <a:spcPct val="64000"/>
              </a:lnSpc>
              <a:spcBef>
                <a:spcPts val="200"/>
              </a:spcBef>
              <a:buNone/>
              <a:defRPr sz="1000"/>
            </a:pPr>
            <a:r>
              <a:rPr dirty="0"/>
              <a:t>NOTE: most sensitive low explosive is photo-flash powder, followed by black powder, </a:t>
            </a:r>
            <a:r>
              <a:rPr dirty="0" err="1"/>
              <a:t>Pyrodex</a:t>
            </a:r>
            <a:r>
              <a:rPr dirty="0"/>
              <a:t>, and various types of smokeless powder</a:t>
            </a:r>
            <a:endParaRPr sz="2000" dirty="0"/>
          </a:p>
          <a:p>
            <a:pPr>
              <a:lnSpc>
                <a:spcPct val="64000"/>
              </a:lnSpc>
              <a:spcBef>
                <a:spcPts val="400"/>
              </a:spcBef>
              <a:defRPr sz="1600"/>
            </a:pPr>
            <a:endParaRPr sz="2000" dirty="0"/>
          </a:p>
          <a:p>
            <a:pPr>
              <a:lnSpc>
                <a:spcPct val="96000"/>
              </a:lnSpc>
              <a:spcBef>
                <a:spcPts val="0"/>
              </a:spcBef>
              <a:buSzTx/>
              <a:buNone/>
              <a:defRPr sz="1100" b="1">
                <a:solidFill>
                  <a:srgbClr val="990099"/>
                </a:solidFill>
              </a:defRPr>
            </a:pPr>
            <a:r>
              <a:rPr dirty="0"/>
              <a:t>	</a:t>
            </a:r>
            <a:r>
              <a:rPr sz="1300" i="1" u="sng" dirty="0"/>
              <a:t>The danger</a:t>
            </a:r>
            <a:r>
              <a:rPr sz="1300" b="0" dirty="0"/>
              <a:t>:</a:t>
            </a:r>
            <a:r>
              <a:rPr b="0" dirty="0"/>
              <a:t> the unwitting spillage of black powder on the threads of a length of pipe during the fabrication of a pipe bomb has ended many a would-be bomber’s life when he/she attempted to screw the end  cap onto the pipe.  The friction induced by the action of the grading threads on the pipe and end cap have produced the little energy required to initiate the powder main charge</a:t>
            </a:r>
          </a:p>
        </p:txBody>
      </p:sp>
      <p:pic>
        <p:nvPicPr>
          <p:cNvPr id="448" name="Picture 3" descr="Picture 3"/>
          <p:cNvPicPr>
            <a:picLocks noChangeAspect="1"/>
          </p:cNvPicPr>
          <p:nvPr/>
        </p:nvPicPr>
        <p:blipFill>
          <a:blip r:embed="rId3"/>
          <a:srcRect l="75995" t="60664" r="1411" b="16587"/>
          <a:stretch>
            <a:fillRect/>
          </a:stretch>
        </p:blipFill>
        <p:spPr>
          <a:xfrm>
            <a:off x="8153400" y="4114800"/>
            <a:ext cx="1676401" cy="914400"/>
          </a:xfrm>
          <a:prstGeom prst="rect">
            <a:avLst/>
          </a:prstGeom>
          <a:ln w="12700">
            <a:miter lim="400000"/>
          </a:ln>
        </p:spPr>
      </p:pic>
      <p:sp>
        <p:nvSpPr>
          <p:cNvPr id="449" name="Text Box 4"/>
          <p:cNvSpPr txBox="1"/>
          <p:nvPr/>
        </p:nvSpPr>
        <p:spPr>
          <a:xfrm>
            <a:off x="3205991" y="2057402"/>
            <a:ext cx="1131077" cy="646331"/>
          </a:xfrm>
          <a:prstGeom prst="rect">
            <a:avLst/>
          </a:prstGeom>
          <a:solidFill>
            <a:schemeClr val="accent3">
              <a:lumOff val="44000"/>
            </a:schemeClr>
          </a:solidFill>
          <a:ln>
            <a:solidFill>
              <a:srgbClr val="9900CC"/>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9900CC"/>
                </a:solidFill>
              </a:defRPr>
            </a:pPr>
            <a:r>
              <a:t>Liquid</a:t>
            </a:r>
            <a:endParaRPr sz="2400">
              <a:latin typeface="Arial"/>
              <a:ea typeface="Arial"/>
              <a:cs typeface="Arial"/>
              <a:sym typeface="Arial"/>
            </a:endParaRPr>
          </a:p>
          <a:p>
            <a:pPr algn="ctr">
              <a:defRPr>
                <a:solidFill>
                  <a:srgbClr val="9900CC"/>
                </a:solidFill>
              </a:defRPr>
            </a:pPr>
            <a:r>
              <a:t>Propellants</a:t>
            </a:r>
          </a:p>
        </p:txBody>
      </p:sp>
      <p:sp>
        <p:nvSpPr>
          <p:cNvPr id="450" name="Text Box 5"/>
          <p:cNvSpPr txBox="1"/>
          <p:nvPr/>
        </p:nvSpPr>
        <p:spPr>
          <a:xfrm>
            <a:off x="6634991" y="1981202"/>
            <a:ext cx="1131077" cy="646331"/>
          </a:xfrm>
          <a:prstGeom prst="rect">
            <a:avLst/>
          </a:prstGeom>
          <a:solidFill>
            <a:schemeClr val="accent3">
              <a:lumOff val="44000"/>
            </a:schemeClr>
          </a:solidFill>
          <a:ln>
            <a:solidFill>
              <a:srgbClr val="9900CC"/>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a:solidFill>
                  <a:srgbClr val="9900CC"/>
                </a:solidFill>
              </a:defRPr>
            </a:pPr>
            <a:r>
              <a:t>Solid</a:t>
            </a:r>
            <a:endParaRPr sz="2400">
              <a:latin typeface="Arial"/>
              <a:ea typeface="Arial"/>
              <a:cs typeface="Arial"/>
              <a:sym typeface="Arial"/>
            </a:endParaRPr>
          </a:p>
          <a:p>
            <a:pPr algn="ctr">
              <a:defRPr>
                <a:solidFill>
                  <a:srgbClr val="9900CC"/>
                </a:solidFill>
              </a:defRPr>
            </a:pPr>
            <a:r>
              <a:t>Propellants</a:t>
            </a:r>
          </a:p>
        </p:txBody>
      </p:sp>
      <p:sp>
        <p:nvSpPr>
          <p:cNvPr id="451" name="Text Box 6"/>
          <p:cNvSpPr txBox="1"/>
          <p:nvPr/>
        </p:nvSpPr>
        <p:spPr>
          <a:xfrm>
            <a:off x="4958591" y="1524000"/>
            <a:ext cx="1131077" cy="369332"/>
          </a:xfrm>
          <a:prstGeom prst="rect">
            <a:avLst/>
          </a:prstGeom>
          <a:solidFill>
            <a:schemeClr val="accent3">
              <a:lumOff val="44000"/>
            </a:schemeClr>
          </a:solidFill>
          <a:ln>
            <a:solidFill>
              <a:srgbClr val="990099"/>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a:solidFill>
                  <a:srgbClr val="990099"/>
                </a:solidFill>
              </a:defRPr>
            </a:lvl1pPr>
          </a:lstStyle>
          <a:p>
            <a:pPr algn="ctr"/>
            <a:r>
              <a:t>Propellants</a:t>
            </a:r>
          </a:p>
        </p:txBody>
      </p:sp>
      <p:sp>
        <p:nvSpPr>
          <p:cNvPr id="452" name="Text Box 7"/>
          <p:cNvSpPr txBox="1"/>
          <p:nvPr/>
        </p:nvSpPr>
        <p:spPr>
          <a:xfrm>
            <a:off x="2671549" y="3143250"/>
            <a:ext cx="1018867" cy="584775"/>
          </a:xfrm>
          <a:prstGeom prst="rect">
            <a:avLst/>
          </a:prstGeom>
          <a:solidFill>
            <a:schemeClr val="accent3">
              <a:lumOff val="44000"/>
            </a:schemeClr>
          </a:solidFill>
          <a:ln>
            <a:solidFill>
              <a:srgbClr val="CC66FF"/>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600">
                <a:solidFill>
                  <a:srgbClr val="CC66FF"/>
                </a:solidFill>
              </a:defRPr>
            </a:pPr>
            <a:r>
              <a:t>Mono </a:t>
            </a:r>
            <a:endParaRPr sz="2400">
              <a:latin typeface="Arial"/>
              <a:ea typeface="Arial"/>
              <a:cs typeface="Arial"/>
              <a:sym typeface="Arial"/>
            </a:endParaRPr>
          </a:p>
          <a:p>
            <a:pPr algn="ctr">
              <a:defRPr sz="1600">
                <a:solidFill>
                  <a:srgbClr val="CC66FF"/>
                </a:solidFill>
              </a:defRPr>
            </a:pPr>
            <a:r>
              <a:t>Propellants</a:t>
            </a:r>
          </a:p>
        </p:txBody>
      </p:sp>
      <p:sp>
        <p:nvSpPr>
          <p:cNvPr id="453" name="Text Box 8"/>
          <p:cNvSpPr txBox="1"/>
          <p:nvPr/>
        </p:nvSpPr>
        <p:spPr>
          <a:xfrm>
            <a:off x="3923020" y="3143250"/>
            <a:ext cx="1034897" cy="584775"/>
          </a:xfrm>
          <a:prstGeom prst="rect">
            <a:avLst/>
          </a:prstGeom>
          <a:solidFill>
            <a:schemeClr val="accent3">
              <a:lumOff val="44000"/>
            </a:schemeClr>
          </a:solidFill>
          <a:ln>
            <a:solidFill>
              <a:srgbClr val="FF9966"/>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600">
                <a:solidFill>
                  <a:srgbClr val="FF9966"/>
                </a:solidFill>
              </a:defRPr>
            </a:pPr>
            <a:r>
              <a:t>Composite</a:t>
            </a:r>
            <a:r>
              <a:rPr>
                <a:solidFill>
                  <a:srgbClr val="FF99CC"/>
                </a:solidFill>
              </a:rPr>
              <a:t> </a:t>
            </a:r>
            <a:endParaRPr sz="2400">
              <a:latin typeface="Arial"/>
              <a:ea typeface="Arial"/>
              <a:cs typeface="Arial"/>
              <a:sym typeface="Arial"/>
            </a:endParaRPr>
          </a:p>
          <a:p>
            <a:pPr algn="ctr">
              <a:defRPr sz="1600">
                <a:solidFill>
                  <a:srgbClr val="FF9966"/>
                </a:solidFill>
              </a:defRPr>
            </a:pPr>
            <a:r>
              <a:t>Propellants</a:t>
            </a:r>
          </a:p>
        </p:txBody>
      </p:sp>
      <p:sp>
        <p:nvSpPr>
          <p:cNvPr id="454" name="Text Box 9"/>
          <p:cNvSpPr txBox="1"/>
          <p:nvPr/>
        </p:nvSpPr>
        <p:spPr>
          <a:xfrm>
            <a:off x="5204908" y="3143250"/>
            <a:ext cx="618116" cy="584775"/>
          </a:xfrm>
          <a:prstGeom prst="rect">
            <a:avLst/>
          </a:prstGeom>
          <a:solidFill>
            <a:schemeClr val="accent3">
              <a:lumOff val="44000"/>
            </a:schemeClr>
          </a:solidFill>
          <a:ln>
            <a:solidFill>
              <a:srgbClr val="99CCFF"/>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600">
                <a:solidFill>
                  <a:srgbClr val="99CCFF"/>
                </a:solidFill>
              </a:defRPr>
            </a:pPr>
            <a:r>
              <a:rPr dirty="0"/>
              <a:t>Single</a:t>
            </a:r>
            <a:endParaRPr sz="2400" dirty="0">
              <a:latin typeface="Arial"/>
              <a:ea typeface="Arial"/>
              <a:cs typeface="Arial"/>
              <a:sym typeface="Arial"/>
            </a:endParaRPr>
          </a:p>
          <a:p>
            <a:pPr algn="ctr">
              <a:defRPr sz="1600">
                <a:solidFill>
                  <a:srgbClr val="99CCFF"/>
                </a:solidFill>
              </a:defRPr>
            </a:pPr>
            <a:r>
              <a:rPr dirty="0"/>
              <a:t>Base</a:t>
            </a:r>
          </a:p>
        </p:txBody>
      </p:sp>
      <p:sp>
        <p:nvSpPr>
          <p:cNvPr id="455" name="Text Box 10"/>
          <p:cNvSpPr txBox="1"/>
          <p:nvPr/>
        </p:nvSpPr>
        <p:spPr>
          <a:xfrm>
            <a:off x="6075023" y="3143250"/>
            <a:ext cx="696664" cy="584775"/>
          </a:xfrm>
          <a:prstGeom prst="rect">
            <a:avLst/>
          </a:prstGeom>
          <a:solidFill>
            <a:schemeClr val="accent3">
              <a:lumOff val="44000"/>
            </a:schemeClr>
          </a:solidFill>
          <a:ln>
            <a:solidFill>
              <a:schemeClr val="accent1"/>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600">
                <a:solidFill>
                  <a:schemeClr val="accent1"/>
                </a:solidFill>
              </a:defRPr>
            </a:pPr>
            <a:r>
              <a:t>Double</a:t>
            </a:r>
            <a:endParaRPr sz="2400">
              <a:latin typeface="Arial"/>
              <a:ea typeface="Arial"/>
              <a:cs typeface="Arial"/>
              <a:sym typeface="Arial"/>
            </a:endParaRPr>
          </a:p>
          <a:p>
            <a:pPr algn="ctr">
              <a:defRPr sz="1600">
                <a:solidFill>
                  <a:schemeClr val="accent1"/>
                </a:solidFill>
              </a:defRPr>
            </a:pPr>
            <a:r>
              <a:t>Base</a:t>
            </a:r>
          </a:p>
        </p:txBody>
      </p:sp>
      <p:sp>
        <p:nvSpPr>
          <p:cNvPr id="456" name="Text Box 11"/>
          <p:cNvSpPr txBox="1"/>
          <p:nvPr/>
        </p:nvSpPr>
        <p:spPr>
          <a:xfrm>
            <a:off x="7060107" y="3143250"/>
            <a:ext cx="595674" cy="584775"/>
          </a:xfrm>
          <a:prstGeom prst="rect">
            <a:avLst/>
          </a:prstGeom>
          <a:solidFill>
            <a:schemeClr val="accent3">
              <a:lumOff val="44000"/>
            </a:schemeClr>
          </a:solidFill>
          <a:ln>
            <a:solidFill>
              <a:srgbClr val="CCECFF"/>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1600">
                <a:solidFill>
                  <a:srgbClr val="CCECFF"/>
                </a:solidFill>
              </a:defRPr>
            </a:pPr>
            <a:r>
              <a:t>Triple</a:t>
            </a:r>
            <a:endParaRPr sz="2400">
              <a:latin typeface="Arial"/>
              <a:ea typeface="Arial"/>
              <a:cs typeface="Arial"/>
              <a:sym typeface="Arial"/>
            </a:endParaRPr>
          </a:p>
          <a:p>
            <a:pPr algn="ctr">
              <a:defRPr sz="1600">
                <a:solidFill>
                  <a:srgbClr val="CCECFF"/>
                </a:solidFill>
              </a:defRPr>
            </a:pPr>
            <a:r>
              <a:t>Base</a:t>
            </a:r>
          </a:p>
        </p:txBody>
      </p:sp>
      <p:sp>
        <p:nvSpPr>
          <p:cNvPr id="457" name="Text Box 12"/>
          <p:cNvSpPr txBox="1"/>
          <p:nvPr/>
        </p:nvSpPr>
        <p:spPr>
          <a:xfrm>
            <a:off x="7999968" y="3124202"/>
            <a:ext cx="983601" cy="338554"/>
          </a:xfrm>
          <a:prstGeom prst="rect">
            <a:avLst/>
          </a:prstGeom>
          <a:solidFill>
            <a:schemeClr val="accent3">
              <a:lumOff val="44000"/>
            </a:schemeClr>
          </a:solidFill>
          <a:ln>
            <a:solidFill>
              <a:srgbClr val="FF99CC"/>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sz="1600">
                <a:solidFill>
                  <a:srgbClr val="FF99CC"/>
                </a:solidFill>
              </a:defRPr>
            </a:lvl1pPr>
          </a:lstStyle>
          <a:p>
            <a:pPr algn="ctr"/>
            <a:r>
              <a:t>Composite</a:t>
            </a:r>
          </a:p>
        </p:txBody>
      </p:sp>
      <p:pic>
        <p:nvPicPr>
          <p:cNvPr id="458" name="Picture 13" descr="Picture 13"/>
          <p:cNvPicPr>
            <a:picLocks noChangeAspect="1"/>
          </p:cNvPicPr>
          <p:nvPr/>
        </p:nvPicPr>
        <p:blipFill>
          <a:blip r:embed="rId3"/>
          <a:srcRect l="7188" t="58768" r="79460" b="27962"/>
          <a:stretch>
            <a:fillRect/>
          </a:stretch>
        </p:blipFill>
        <p:spPr>
          <a:xfrm>
            <a:off x="2514599" y="4114800"/>
            <a:ext cx="990601" cy="533400"/>
          </a:xfrm>
          <a:prstGeom prst="rect">
            <a:avLst/>
          </a:prstGeom>
          <a:ln w="12700">
            <a:miter lim="400000"/>
          </a:ln>
        </p:spPr>
      </p:pic>
      <p:pic>
        <p:nvPicPr>
          <p:cNvPr id="459" name="Picture 14" descr="Picture 14"/>
          <p:cNvPicPr>
            <a:picLocks noChangeAspect="1"/>
          </p:cNvPicPr>
          <p:nvPr/>
        </p:nvPicPr>
        <p:blipFill>
          <a:blip r:embed="rId3"/>
          <a:srcRect l="22594" t="58768" r="60976" b="27962"/>
          <a:stretch>
            <a:fillRect/>
          </a:stretch>
        </p:blipFill>
        <p:spPr>
          <a:xfrm>
            <a:off x="3886200" y="4114800"/>
            <a:ext cx="1219200" cy="533400"/>
          </a:xfrm>
          <a:prstGeom prst="rect">
            <a:avLst/>
          </a:prstGeom>
          <a:ln w="12700">
            <a:miter lim="400000"/>
          </a:ln>
        </p:spPr>
      </p:pic>
      <p:pic>
        <p:nvPicPr>
          <p:cNvPr id="460" name="Picture 15" descr="Picture 15"/>
          <p:cNvPicPr>
            <a:picLocks noChangeAspect="1"/>
          </p:cNvPicPr>
          <p:nvPr/>
        </p:nvPicPr>
        <p:blipFill>
          <a:blip r:embed="rId3"/>
          <a:srcRect l="41078" t="58768" r="51733" b="35545"/>
          <a:stretch>
            <a:fillRect/>
          </a:stretch>
        </p:blipFill>
        <p:spPr>
          <a:xfrm>
            <a:off x="5334000" y="4114800"/>
            <a:ext cx="533400" cy="228600"/>
          </a:xfrm>
          <a:prstGeom prst="rect">
            <a:avLst/>
          </a:prstGeom>
          <a:ln w="12700">
            <a:miter lim="400000"/>
          </a:ln>
        </p:spPr>
      </p:pic>
      <p:pic>
        <p:nvPicPr>
          <p:cNvPr id="461" name="Picture 16" descr="Picture 16"/>
          <p:cNvPicPr>
            <a:picLocks noChangeAspect="1"/>
          </p:cNvPicPr>
          <p:nvPr/>
        </p:nvPicPr>
        <p:blipFill>
          <a:blip r:embed="rId3"/>
          <a:srcRect l="50320" t="58768" r="41464" b="35545"/>
          <a:stretch>
            <a:fillRect/>
          </a:stretch>
        </p:blipFill>
        <p:spPr>
          <a:xfrm>
            <a:off x="6172199" y="4114800"/>
            <a:ext cx="609601" cy="228600"/>
          </a:xfrm>
          <a:prstGeom prst="rect">
            <a:avLst/>
          </a:prstGeom>
          <a:ln w="12700">
            <a:miter lim="400000"/>
          </a:ln>
        </p:spPr>
      </p:pic>
      <p:pic>
        <p:nvPicPr>
          <p:cNvPr id="462" name="Picture 17" descr="Picture 17"/>
          <p:cNvPicPr>
            <a:picLocks noChangeAspect="1"/>
          </p:cNvPicPr>
          <p:nvPr/>
        </p:nvPicPr>
        <p:blipFill>
          <a:blip r:embed="rId3"/>
          <a:srcRect l="60591" t="58768" r="25032" b="35545"/>
          <a:stretch>
            <a:fillRect/>
          </a:stretch>
        </p:blipFill>
        <p:spPr>
          <a:xfrm>
            <a:off x="7010400" y="4114800"/>
            <a:ext cx="1066800" cy="228600"/>
          </a:xfrm>
          <a:prstGeom prst="rect">
            <a:avLst/>
          </a:prstGeom>
          <a:ln w="12700">
            <a:miter lim="400000"/>
          </a:ln>
        </p:spPr>
      </p:pic>
      <p:sp>
        <p:nvSpPr>
          <p:cNvPr id="463" name="Line 18"/>
          <p:cNvSpPr/>
          <p:nvPr/>
        </p:nvSpPr>
        <p:spPr>
          <a:xfrm>
            <a:off x="5638800" y="1905000"/>
            <a:ext cx="0" cy="381000"/>
          </a:xfrm>
          <a:prstGeom prst="line">
            <a:avLst/>
          </a:prstGeom>
          <a:ln>
            <a:solidFill>
              <a:srgbClr val="FF9966"/>
            </a:solidFill>
          </a:ln>
        </p:spPr>
        <p:txBody>
          <a:bodyPr lIns="45719" rIns="45719"/>
          <a:lstStyle/>
          <a:p>
            <a:pPr algn="ctr"/>
            <a:endParaRPr/>
          </a:p>
        </p:txBody>
      </p:sp>
      <p:sp>
        <p:nvSpPr>
          <p:cNvPr id="464" name="Line 19"/>
          <p:cNvSpPr/>
          <p:nvPr/>
        </p:nvSpPr>
        <p:spPr>
          <a:xfrm>
            <a:off x="4419600" y="2286000"/>
            <a:ext cx="2209800" cy="0"/>
          </a:xfrm>
          <a:prstGeom prst="line">
            <a:avLst/>
          </a:prstGeom>
          <a:ln>
            <a:solidFill>
              <a:srgbClr val="FF9966"/>
            </a:solidFill>
          </a:ln>
        </p:spPr>
        <p:txBody>
          <a:bodyPr lIns="45719" rIns="45719"/>
          <a:lstStyle/>
          <a:p>
            <a:pPr algn="ctr"/>
            <a:endParaRPr/>
          </a:p>
        </p:txBody>
      </p:sp>
      <p:sp>
        <p:nvSpPr>
          <p:cNvPr id="465" name="Line 20"/>
          <p:cNvSpPr/>
          <p:nvPr/>
        </p:nvSpPr>
        <p:spPr>
          <a:xfrm>
            <a:off x="3200400" y="2895600"/>
            <a:ext cx="1371600" cy="0"/>
          </a:xfrm>
          <a:prstGeom prst="line">
            <a:avLst/>
          </a:prstGeom>
          <a:ln>
            <a:solidFill>
              <a:srgbClr val="FF9966"/>
            </a:solidFill>
          </a:ln>
        </p:spPr>
        <p:txBody>
          <a:bodyPr lIns="45719" rIns="45719"/>
          <a:lstStyle/>
          <a:p>
            <a:pPr algn="ctr"/>
            <a:endParaRPr/>
          </a:p>
        </p:txBody>
      </p:sp>
      <p:sp>
        <p:nvSpPr>
          <p:cNvPr id="466" name="Line 21"/>
          <p:cNvSpPr/>
          <p:nvPr/>
        </p:nvSpPr>
        <p:spPr>
          <a:xfrm>
            <a:off x="3886200" y="2667000"/>
            <a:ext cx="0" cy="228600"/>
          </a:xfrm>
          <a:prstGeom prst="line">
            <a:avLst/>
          </a:prstGeom>
          <a:ln>
            <a:solidFill>
              <a:srgbClr val="FF9966"/>
            </a:solidFill>
          </a:ln>
        </p:spPr>
        <p:txBody>
          <a:bodyPr lIns="45719" rIns="45719"/>
          <a:lstStyle/>
          <a:p>
            <a:pPr algn="ctr"/>
            <a:endParaRPr/>
          </a:p>
        </p:txBody>
      </p:sp>
      <p:sp>
        <p:nvSpPr>
          <p:cNvPr id="467" name="Line 22"/>
          <p:cNvSpPr/>
          <p:nvPr/>
        </p:nvSpPr>
        <p:spPr>
          <a:xfrm>
            <a:off x="3200400" y="2895600"/>
            <a:ext cx="0" cy="228600"/>
          </a:xfrm>
          <a:prstGeom prst="line">
            <a:avLst/>
          </a:prstGeom>
          <a:ln>
            <a:solidFill>
              <a:srgbClr val="FF9966"/>
            </a:solidFill>
          </a:ln>
        </p:spPr>
        <p:txBody>
          <a:bodyPr lIns="45719" rIns="45719"/>
          <a:lstStyle/>
          <a:p>
            <a:pPr algn="ctr"/>
            <a:endParaRPr/>
          </a:p>
        </p:txBody>
      </p:sp>
      <p:sp>
        <p:nvSpPr>
          <p:cNvPr id="468" name="Line 23"/>
          <p:cNvSpPr/>
          <p:nvPr/>
        </p:nvSpPr>
        <p:spPr>
          <a:xfrm>
            <a:off x="4572000" y="2895600"/>
            <a:ext cx="0" cy="228600"/>
          </a:xfrm>
          <a:prstGeom prst="line">
            <a:avLst/>
          </a:prstGeom>
          <a:ln>
            <a:solidFill>
              <a:srgbClr val="FF9966"/>
            </a:solidFill>
          </a:ln>
        </p:spPr>
        <p:txBody>
          <a:bodyPr lIns="45719" rIns="45719"/>
          <a:lstStyle/>
          <a:p>
            <a:pPr algn="ctr"/>
            <a:endParaRPr/>
          </a:p>
        </p:txBody>
      </p:sp>
      <p:sp>
        <p:nvSpPr>
          <p:cNvPr id="469" name="Line 24"/>
          <p:cNvSpPr/>
          <p:nvPr/>
        </p:nvSpPr>
        <p:spPr>
          <a:xfrm>
            <a:off x="5562600" y="2895600"/>
            <a:ext cx="2895600" cy="0"/>
          </a:xfrm>
          <a:prstGeom prst="line">
            <a:avLst/>
          </a:prstGeom>
          <a:ln>
            <a:solidFill>
              <a:srgbClr val="FF9966"/>
            </a:solidFill>
          </a:ln>
        </p:spPr>
        <p:txBody>
          <a:bodyPr lIns="45719" rIns="45719"/>
          <a:lstStyle/>
          <a:p>
            <a:pPr algn="ctr"/>
            <a:endParaRPr/>
          </a:p>
        </p:txBody>
      </p:sp>
      <p:sp>
        <p:nvSpPr>
          <p:cNvPr id="470" name="Line 25"/>
          <p:cNvSpPr/>
          <p:nvPr/>
        </p:nvSpPr>
        <p:spPr>
          <a:xfrm>
            <a:off x="5562600" y="2895600"/>
            <a:ext cx="0" cy="228600"/>
          </a:xfrm>
          <a:prstGeom prst="line">
            <a:avLst/>
          </a:prstGeom>
          <a:ln>
            <a:solidFill>
              <a:srgbClr val="FF9966"/>
            </a:solidFill>
          </a:ln>
        </p:spPr>
        <p:txBody>
          <a:bodyPr lIns="45719" rIns="45719"/>
          <a:lstStyle/>
          <a:p>
            <a:pPr algn="ctr"/>
            <a:endParaRPr/>
          </a:p>
        </p:txBody>
      </p:sp>
      <p:sp>
        <p:nvSpPr>
          <p:cNvPr id="471" name="Line 26"/>
          <p:cNvSpPr/>
          <p:nvPr/>
        </p:nvSpPr>
        <p:spPr>
          <a:xfrm>
            <a:off x="7239000" y="2590800"/>
            <a:ext cx="0" cy="304800"/>
          </a:xfrm>
          <a:prstGeom prst="line">
            <a:avLst/>
          </a:prstGeom>
          <a:ln>
            <a:solidFill>
              <a:srgbClr val="FF9966"/>
            </a:solidFill>
          </a:ln>
        </p:spPr>
        <p:txBody>
          <a:bodyPr lIns="45719" rIns="45719"/>
          <a:lstStyle/>
          <a:p>
            <a:pPr algn="ctr"/>
            <a:endParaRPr/>
          </a:p>
        </p:txBody>
      </p:sp>
      <p:sp>
        <p:nvSpPr>
          <p:cNvPr id="472" name="Line 27"/>
          <p:cNvSpPr/>
          <p:nvPr/>
        </p:nvSpPr>
        <p:spPr>
          <a:xfrm>
            <a:off x="6400800" y="2895600"/>
            <a:ext cx="0" cy="228600"/>
          </a:xfrm>
          <a:prstGeom prst="line">
            <a:avLst/>
          </a:prstGeom>
          <a:ln>
            <a:solidFill>
              <a:srgbClr val="FF9966"/>
            </a:solidFill>
          </a:ln>
        </p:spPr>
        <p:txBody>
          <a:bodyPr lIns="45719" rIns="45719"/>
          <a:lstStyle/>
          <a:p>
            <a:pPr algn="ctr"/>
            <a:endParaRPr/>
          </a:p>
        </p:txBody>
      </p:sp>
      <p:sp>
        <p:nvSpPr>
          <p:cNvPr id="473" name="Line 28"/>
          <p:cNvSpPr/>
          <p:nvPr/>
        </p:nvSpPr>
        <p:spPr>
          <a:xfrm>
            <a:off x="7391400" y="2895600"/>
            <a:ext cx="0" cy="228600"/>
          </a:xfrm>
          <a:prstGeom prst="line">
            <a:avLst/>
          </a:prstGeom>
          <a:ln>
            <a:solidFill>
              <a:srgbClr val="FF9966"/>
            </a:solidFill>
          </a:ln>
        </p:spPr>
        <p:txBody>
          <a:bodyPr lIns="45719" rIns="45719"/>
          <a:lstStyle/>
          <a:p>
            <a:pPr algn="ctr"/>
            <a:endParaRPr/>
          </a:p>
        </p:txBody>
      </p:sp>
      <p:sp>
        <p:nvSpPr>
          <p:cNvPr id="474" name="Line 29"/>
          <p:cNvSpPr/>
          <p:nvPr/>
        </p:nvSpPr>
        <p:spPr>
          <a:xfrm>
            <a:off x="8458200" y="2895600"/>
            <a:ext cx="0" cy="228600"/>
          </a:xfrm>
          <a:prstGeom prst="line">
            <a:avLst/>
          </a:prstGeom>
          <a:ln>
            <a:solidFill>
              <a:srgbClr val="FF9966"/>
            </a:solidFill>
          </a:ln>
        </p:spPr>
        <p:txBody>
          <a:bodyPr lIns="45719" rIns="45719"/>
          <a:lstStyle/>
          <a:p>
            <a:pPr algn="ctr"/>
            <a:endParaRPr/>
          </a:p>
        </p:txBody>
      </p:sp>
      <p:sp>
        <p:nvSpPr>
          <p:cNvPr id="475" name="Line 30"/>
          <p:cNvSpPr/>
          <p:nvPr/>
        </p:nvSpPr>
        <p:spPr>
          <a:xfrm>
            <a:off x="2971800" y="3733800"/>
            <a:ext cx="0" cy="304800"/>
          </a:xfrm>
          <a:prstGeom prst="line">
            <a:avLst/>
          </a:prstGeom>
          <a:ln>
            <a:solidFill>
              <a:srgbClr val="FF9966"/>
            </a:solidFill>
          </a:ln>
        </p:spPr>
        <p:txBody>
          <a:bodyPr lIns="45719" rIns="45719"/>
          <a:lstStyle/>
          <a:p>
            <a:pPr algn="ctr"/>
            <a:endParaRPr/>
          </a:p>
        </p:txBody>
      </p:sp>
      <p:sp>
        <p:nvSpPr>
          <p:cNvPr id="476" name="Line 31"/>
          <p:cNvSpPr/>
          <p:nvPr/>
        </p:nvSpPr>
        <p:spPr>
          <a:xfrm>
            <a:off x="4419600" y="3733800"/>
            <a:ext cx="0" cy="304800"/>
          </a:xfrm>
          <a:prstGeom prst="line">
            <a:avLst/>
          </a:prstGeom>
          <a:ln>
            <a:solidFill>
              <a:srgbClr val="FF9966"/>
            </a:solidFill>
          </a:ln>
        </p:spPr>
        <p:txBody>
          <a:bodyPr lIns="45719" rIns="45719"/>
          <a:lstStyle/>
          <a:p>
            <a:pPr algn="ctr"/>
            <a:endParaRPr/>
          </a:p>
        </p:txBody>
      </p:sp>
      <p:sp>
        <p:nvSpPr>
          <p:cNvPr id="477" name="Line 32"/>
          <p:cNvSpPr/>
          <p:nvPr/>
        </p:nvSpPr>
        <p:spPr>
          <a:xfrm>
            <a:off x="5562600" y="3733800"/>
            <a:ext cx="0" cy="381000"/>
          </a:xfrm>
          <a:prstGeom prst="line">
            <a:avLst/>
          </a:prstGeom>
          <a:ln>
            <a:solidFill>
              <a:srgbClr val="FF9966"/>
            </a:solidFill>
          </a:ln>
        </p:spPr>
        <p:txBody>
          <a:bodyPr lIns="45719" rIns="45719"/>
          <a:lstStyle/>
          <a:p>
            <a:pPr algn="ctr"/>
            <a:endParaRPr/>
          </a:p>
        </p:txBody>
      </p:sp>
      <p:sp>
        <p:nvSpPr>
          <p:cNvPr id="478" name="Line 33"/>
          <p:cNvSpPr/>
          <p:nvPr/>
        </p:nvSpPr>
        <p:spPr>
          <a:xfrm>
            <a:off x="6400800" y="3733800"/>
            <a:ext cx="0" cy="381000"/>
          </a:xfrm>
          <a:prstGeom prst="line">
            <a:avLst/>
          </a:prstGeom>
          <a:ln>
            <a:solidFill>
              <a:srgbClr val="FF9966"/>
            </a:solidFill>
          </a:ln>
        </p:spPr>
        <p:txBody>
          <a:bodyPr lIns="45719" rIns="45719"/>
          <a:lstStyle/>
          <a:p>
            <a:pPr algn="ctr"/>
            <a:endParaRPr/>
          </a:p>
        </p:txBody>
      </p:sp>
      <p:sp>
        <p:nvSpPr>
          <p:cNvPr id="479" name="Line 34"/>
          <p:cNvSpPr/>
          <p:nvPr/>
        </p:nvSpPr>
        <p:spPr>
          <a:xfrm>
            <a:off x="7467600" y="3733800"/>
            <a:ext cx="0" cy="381000"/>
          </a:xfrm>
          <a:prstGeom prst="line">
            <a:avLst/>
          </a:prstGeom>
          <a:ln>
            <a:solidFill>
              <a:srgbClr val="FF9966"/>
            </a:solidFill>
          </a:ln>
        </p:spPr>
        <p:txBody>
          <a:bodyPr lIns="45719" rIns="45719"/>
          <a:lstStyle/>
          <a:p>
            <a:pPr algn="ctr"/>
            <a:endParaRPr/>
          </a:p>
        </p:txBody>
      </p:sp>
      <p:sp>
        <p:nvSpPr>
          <p:cNvPr id="480" name="Line 35"/>
          <p:cNvSpPr/>
          <p:nvPr/>
        </p:nvSpPr>
        <p:spPr>
          <a:xfrm>
            <a:off x="8763000" y="3505200"/>
            <a:ext cx="0" cy="609600"/>
          </a:xfrm>
          <a:prstGeom prst="line">
            <a:avLst/>
          </a:prstGeom>
          <a:ln>
            <a:solidFill>
              <a:srgbClr val="FF9966"/>
            </a:solidFill>
          </a:ln>
        </p:spPr>
        <p:txBody>
          <a:bodyPr lIns="45719" rIns="45719"/>
          <a:lstStyle/>
          <a:p>
            <a:pPr algn="ctr"/>
            <a:endParaRPr/>
          </a:p>
        </p:txBody>
      </p:sp>
      <p:pic>
        <p:nvPicPr>
          <p:cNvPr id="481" name="Picture 2" descr="Picture 2"/>
          <p:cNvPicPr>
            <a:picLocks noChangeAspect="1"/>
          </p:cNvPicPr>
          <p:nvPr/>
        </p:nvPicPr>
        <p:blipFill>
          <a:blip r:embed="rId4"/>
          <a:stretch>
            <a:fillRect/>
          </a:stretch>
        </p:blipFill>
        <p:spPr>
          <a:xfrm rot="16200000">
            <a:off x="-297473" y="2353458"/>
            <a:ext cx="3170700" cy="1739922"/>
          </a:xfrm>
          <a:prstGeom prst="rect">
            <a:avLst/>
          </a:prstGeom>
          <a:ln w="12700">
            <a:miter lim="400000"/>
          </a:ln>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Title 1"/>
          <p:cNvSpPr txBox="1">
            <a:spLocks noGrp="1"/>
          </p:cNvSpPr>
          <p:nvPr>
            <p:ph type="title"/>
          </p:nvPr>
        </p:nvSpPr>
        <p:spPr>
          <a:xfrm>
            <a:off x="990600" y="228600"/>
            <a:ext cx="10363200" cy="1219200"/>
          </a:xfrm>
          <a:prstGeom prst="rect">
            <a:avLst/>
          </a:prstGeom>
        </p:spPr>
        <p:txBody>
          <a:bodyPr/>
          <a:lstStyle>
            <a:lvl1pPr>
              <a:defRPr sz="3900" i="1"/>
            </a:lvl1pPr>
          </a:lstStyle>
          <a:p>
            <a:r>
              <a:t>Propellants Delivery HE for Avalanches </a:t>
            </a:r>
          </a:p>
        </p:txBody>
      </p:sp>
      <p:pic>
        <p:nvPicPr>
          <p:cNvPr id="484" name="Picture 7" descr="Picture 7"/>
          <p:cNvPicPr>
            <a:picLocks noChangeAspect="1"/>
          </p:cNvPicPr>
          <p:nvPr/>
        </p:nvPicPr>
        <p:blipFill>
          <a:blip r:embed="rId2"/>
          <a:stretch>
            <a:fillRect/>
          </a:stretch>
        </p:blipFill>
        <p:spPr>
          <a:xfrm>
            <a:off x="290666" y="2137267"/>
            <a:ext cx="5767232" cy="3581401"/>
          </a:xfrm>
          <a:prstGeom prst="rect">
            <a:avLst/>
          </a:prstGeom>
          <a:ln w="12700">
            <a:miter lim="400000"/>
          </a:ln>
        </p:spPr>
      </p:pic>
      <p:pic>
        <p:nvPicPr>
          <p:cNvPr id="485" name="Picture 14" descr="Picture 14"/>
          <p:cNvPicPr>
            <a:picLocks noChangeAspect="1"/>
          </p:cNvPicPr>
          <p:nvPr/>
        </p:nvPicPr>
        <p:blipFill>
          <a:blip r:embed="rId3"/>
          <a:stretch>
            <a:fillRect/>
          </a:stretch>
        </p:blipFill>
        <p:spPr>
          <a:xfrm>
            <a:off x="6553200" y="2182796"/>
            <a:ext cx="5257800" cy="3535872"/>
          </a:xfrm>
          <a:prstGeom prst="rect">
            <a:avLst/>
          </a:prstGeom>
          <a:ln w="12700">
            <a:miter lim="400000"/>
          </a:ln>
        </p:spPr>
      </p:pic>
      <p:sp>
        <p:nvSpPr>
          <p:cNvPr id="486" name="TextBox 16"/>
          <p:cNvSpPr txBox="1"/>
          <p:nvPr/>
        </p:nvSpPr>
        <p:spPr>
          <a:xfrm>
            <a:off x="2667000" y="1607866"/>
            <a:ext cx="746692" cy="348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YES</a:t>
            </a:r>
          </a:p>
        </p:txBody>
      </p:sp>
      <p:sp>
        <p:nvSpPr>
          <p:cNvPr id="487" name="TextBox 17"/>
          <p:cNvSpPr txBox="1"/>
          <p:nvPr/>
        </p:nvSpPr>
        <p:spPr>
          <a:xfrm>
            <a:off x="9067800" y="1607866"/>
            <a:ext cx="447040" cy="348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b="1"/>
            </a:lvl1pPr>
          </a:lstStyle>
          <a:p>
            <a:r>
              <a:t>NO</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Title 1"/>
          <p:cNvSpPr txBox="1">
            <a:spLocks noGrp="1"/>
          </p:cNvSpPr>
          <p:nvPr>
            <p:ph type="title"/>
          </p:nvPr>
        </p:nvSpPr>
        <p:spPr>
          <a:xfrm>
            <a:off x="1981200" y="187684"/>
            <a:ext cx="8229600" cy="1143001"/>
          </a:xfrm>
          <a:prstGeom prst="rect">
            <a:avLst/>
          </a:prstGeom>
        </p:spPr>
        <p:txBody>
          <a:bodyPr/>
          <a:lstStyle/>
          <a:p>
            <a:r>
              <a:t>M101 Howitzer</a:t>
            </a:r>
          </a:p>
        </p:txBody>
      </p:sp>
      <p:pic>
        <p:nvPicPr>
          <p:cNvPr id="490" name="Content Placeholder 3" descr="Content Placeholder 3"/>
          <p:cNvPicPr>
            <a:picLocks noChangeAspect="1"/>
          </p:cNvPicPr>
          <p:nvPr/>
        </p:nvPicPr>
        <p:blipFill rotWithShape="1">
          <a:blip r:embed="rId2"/>
          <a:srcRect t="2063" b="9873"/>
          <a:stretch/>
        </p:blipFill>
        <p:spPr>
          <a:xfrm>
            <a:off x="3088821" y="2976747"/>
            <a:ext cx="6014357" cy="3195453"/>
          </a:xfrm>
          <a:prstGeom prst="rect">
            <a:avLst/>
          </a:prstGeom>
          <a:ln w="12700">
            <a:miter lim="400000"/>
          </a:ln>
        </p:spPr>
      </p:pic>
      <p:sp>
        <p:nvSpPr>
          <p:cNvPr id="491" name="Rectangle 4"/>
          <p:cNvSpPr txBox="1"/>
          <p:nvPr/>
        </p:nvSpPr>
        <p:spPr>
          <a:xfrm>
            <a:off x="838200" y="1330684"/>
            <a:ext cx="10515600" cy="14174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latin typeface="Arial"/>
                <a:ea typeface="Arial"/>
                <a:cs typeface="Arial"/>
                <a:sym typeface="Arial"/>
              </a:defRPr>
            </a:lvl1pPr>
          </a:lstStyle>
          <a:p>
            <a:r>
              <a:t>The 105 mm M2A1 (M101A1) howitzer was the standard light field howitzer for the United States in World War II, seeing action in both European and Pacific theaters. Entering production in 1941, it quickly entered the war against the Imperial Japanese Army in the Pacific, where it gained a reputation for its accuracy and powerful punch. The M101A1 fired 105 mm high explosive (HE) semi-fixed ammunition and had a range of 11,200 metres (12,200 yd), making it suitable for supporting infantry.</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3"/>
          <p:cNvSpPr txBox="1">
            <a:spLocks noGrp="1"/>
          </p:cNvSpPr>
          <p:nvPr>
            <p:ph type="body" idx="1"/>
          </p:nvPr>
        </p:nvSpPr>
        <p:spPr>
          <a:xfrm>
            <a:off x="821869" y="1600200"/>
            <a:ext cx="10515601" cy="3509682"/>
          </a:xfrm>
          <a:prstGeom prst="rect">
            <a:avLst/>
          </a:prstGeom>
        </p:spPr>
        <p:txBody>
          <a:bodyPr lIns="44450" tIns="44450" rIns="44450" bIns="44450"/>
          <a:lstStyle/>
          <a:p>
            <a:pPr>
              <a:defRPr b="1">
                <a:solidFill>
                  <a:srgbClr val="000090"/>
                </a:solidFill>
              </a:defRPr>
            </a:pPr>
            <a:r>
              <a:rPr dirty="0"/>
              <a:t>Density</a:t>
            </a:r>
            <a:r>
              <a:rPr sz="2800" b="0" dirty="0"/>
              <a:t> </a:t>
            </a:r>
            <a:r>
              <a:rPr b="0" dirty="0">
                <a:solidFill>
                  <a:srgbClr val="000000"/>
                </a:solidFill>
              </a:rPr>
              <a:t>-</a:t>
            </a:r>
            <a:r>
              <a:rPr lang="en-US" b="0" dirty="0">
                <a:solidFill>
                  <a:srgbClr val="000000"/>
                </a:solidFill>
              </a:rPr>
              <a:t> </a:t>
            </a:r>
            <a:r>
              <a:rPr sz="2400" dirty="0">
                <a:solidFill>
                  <a:srgbClr val="000000"/>
                </a:solidFill>
              </a:rPr>
              <a:t>The mass of an explosive per unit of volume, usually expressed in grams per cubic centimeter or pounds per cubic foot</a:t>
            </a:r>
            <a:endParaRPr lang="en-US" sz="2400" dirty="0">
              <a:solidFill>
                <a:srgbClr val="000000"/>
              </a:solidFill>
            </a:endParaRPr>
          </a:p>
          <a:p>
            <a:pPr>
              <a:defRPr b="1">
                <a:solidFill>
                  <a:srgbClr val="000090"/>
                </a:solidFill>
              </a:defRPr>
            </a:pPr>
            <a:r>
              <a:rPr lang="en-US" dirty="0"/>
              <a:t>Diameter</a:t>
            </a:r>
            <a:r>
              <a:rPr lang="en-US" b="0" dirty="0">
                <a:solidFill>
                  <a:srgbClr val="000000"/>
                </a:solidFill>
              </a:rPr>
              <a:t> - </a:t>
            </a:r>
            <a:r>
              <a:rPr lang="en-US" sz="2400" dirty="0">
                <a:solidFill>
                  <a:srgbClr val="000000"/>
                </a:solidFill>
              </a:rPr>
              <a:t>The cross-sectional width of a borehole or an explosive cartridge (important in some non-ideal explosives, L:D)</a:t>
            </a:r>
          </a:p>
          <a:p>
            <a:pPr>
              <a:defRPr b="1">
                <a:solidFill>
                  <a:srgbClr val="000090"/>
                </a:solidFill>
              </a:defRPr>
            </a:pPr>
            <a:r>
              <a:rPr dirty="0"/>
              <a:t>Water Resistance</a:t>
            </a:r>
            <a:r>
              <a:rPr sz="2400" dirty="0"/>
              <a:t> </a:t>
            </a:r>
            <a:r>
              <a:rPr sz="2400" dirty="0">
                <a:solidFill>
                  <a:srgbClr val="000000"/>
                </a:solidFill>
              </a:rPr>
              <a:t>- Ability of explosive to withstand the desensitizing effect of water penetration </a:t>
            </a:r>
          </a:p>
        </p:txBody>
      </p:sp>
      <p:sp>
        <p:nvSpPr>
          <p:cNvPr id="76" name="Title 2"/>
          <p:cNvSpPr txBox="1">
            <a:spLocks noGrp="1"/>
          </p:cNvSpPr>
          <p:nvPr>
            <p:ph type="title"/>
          </p:nvPr>
        </p:nvSpPr>
        <p:spPr>
          <a:xfrm>
            <a:off x="821870" y="195939"/>
            <a:ext cx="10515601" cy="882957"/>
          </a:xfrm>
          <a:prstGeom prst="rect">
            <a:avLst/>
          </a:prstGeom>
        </p:spPr>
        <p:txBody>
          <a:bodyPr/>
          <a:lstStyle/>
          <a:p>
            <a:r>
              <a:rPr dirty="0"/>
              <a:t>Definitions</a:t>
            </a:r>
          </a:p>
        </p:txBody>
      </p:sp>
      <p:pic>
        <p:nvPicPr>
          <p:cNvPr id="2" name="New Recording 13" descr="New Recording 13">
            <a:hlinkClick r:id="" action="ppaction://media"/>
            <a:extLst>
              <a:ext uri="{FF2B5EF4-FFF2-40B4-BE49-F238E27FC236}">
                <a16:creationId xmlns:a16="http://schemas.microsoft.com/office/drawing/2014/main" id="{364EB461-9CF4-6346-A23B-C654EBC4447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379764"/>
            <a:ext cx="440871" cy="440871"/>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5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7D7C9-8C5F-5349-BF7B-16B768DC9494}"/>
              </a:ext>
            </a:extLst>
          </p:cNvPr>
          <p:cNvSpPr>
            <a:spLocks noGrp="1"/>
          </p:cNvSpPr>
          <p:nvPr>
            <p:ph type="title"/>
          </p:nvPr>
        </p:nvSpPr>
        <p:spPr/>
        <p:txBody>
          <a:bodyPr/>
          <a:lstStyle/>
          <a:p>
            <a:r>
              <a:rPr lang="en-US" dirty="0"/>
              <a:t>Delivery</a:t>
            </a:r>
          </a:p>
        </p:txBody>
      </p:sp>
      <p:pic>
        <p:nvPicPr>
          <p:cNvPr id="3" name="Picture 2" descr="Picture 2">
            <a:extLst>
              <a:ext uri="{FF2B5EF4-FFF2-40B4-BE49-F238E27FC236}">
                <a16:creationId xmlns:a16="http://schemas.microsoft.com/office/drawing/2014/main" id="{F213550E-19B0-C243-AB00-B987458E08EC}"/>
              </a:ext>
            </a:extLst>
          </p:cNvPr>
          <p:cNvPicPr>
            <a:picLocks noChangeAspect="1"/>
          </p:cNvPicPr>
          <p:nvPr/>
        </p:nvPicPr>
        <p:blipFill rotWithShape="1">
          <a:blip r:embed="rId2"/>
          <a:srcRect l="8975"/>
          <a:stretch/>
        </p:blipFill>
        <p:spPr>
          <a:xfrm>
            <a:off x="821870" y="1390120"/>
            <a:ext cx="3121219" cy="2571751"/>
          </a:xfrm>
          <a:prstGeom prst="rect">
            <a:avLst/>
          </a:prstGeom>
          <a:ln w="12700">
            <a:miter lim="400000"/>
          </a:ln>
        </p:spPr>
      </p:pic>
      <p:pic>
        <p:nvPicPr>
          <p:cNvPr id="4" name="Picture 3" descr="Picture 3">
            <a:extLst>
              <a:ext uri="{FF2B5EF4-FFF2-40B4-BE49-F238E27FC236}">
                <a16:creationId xmlns:a16="http://schemas.microsoft.com/office/drawing/2014/main" id="{E9FE74D2-ADF6-B64D-B1EF-21B575C735BE}"/>
              </a:ext>
            </a:extLst>
          </p:cNvPr>
          <p:cNvPicPr>
            <a:picLocks noChangeAspect="1"/>
          </p:cNvPicPr>
          <p:nvPr/>
        </p:nvPicPr>
        <p:blipFill>
          <a:blip r:embed="rId3"/>
          <a:stretch>
            <a:fillRect/>
          </a:stretch>
        </p:blipFill>
        <p:spPr>
          <a:xfrm>
            <a:off x="8229600" y="1393294"/>
            <a:ext cx="3352800" cy="2565401"/>
          </a:xfrm>
          <a:prstGeom prst="rect">
            <a:avLst/>
          </a:prstGeom>
          <a:ln w="12700">
            <a:miter lim="400000"/>
          </a:ln>
        </p:spPr>
      </p:pic>
      <p:sp>
        <p:nvSpPr>
          <p:cNvPr id="5" name="Text Box 5">
            <a:extLst>
              <a:ext uri="{FF2B5EF4-FFF2-40B4-BE49-F238E27FC236}">
                <a16:creationId xmlns:a16="http://schemas.microsoft.com/office/drawing/2014/main" id="{A24A0236-92B9-B449-9519-28FB6B8B069F}"/>
              </a:ext>
            </a:extLst>
          </p:cNvPr>
          <p:cNvSpPr txBox="1"/>
          <p:nvPr/>
        </p:nvSpPr>
        <p:spPr>
          <a:xfrm>
            <a:off x="1099947" y="3988842"/>
            <a:ext cx="2605840"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b="1">
                <a:solidFill>
                  <a:srgbClr val="B2B2B2"/>
                </a:solidFill>
              </a:defRPr>
            </a:lvl1pPr>
          </a:lstStyle>
          <a:p>
            <a:r>
              <a:rPr dirty="0">
                <a:solidFill>
                  <a:schemeClr val="tx1"/>
                </a:solidFill>
              </a:rPr>
              <a:t>ANFO BEING BAGGED</a:t>
            </a:r>
          </a:p>
        </p:txBody>
      </p:sp>
      <p:sp>
        <p:nvSpPr>
          <p:cNvPr id="6" name="Text Box 6">
            <a:extLst>
              <a:ext uri="{FF2B5EF4-FFF2-40B4-BE49-F238E27FC236}">
                <a16:creationId xmlns:a16="http://schemas.microsoft.com/office/drawing/2014/main" id="{CB16462E-B9FF-874B-92C5-44E427BED632}"/>
              </a:ext>
            </a:extLst>
          </p:cNvPr>
          <p:cNvSpPr txBox="1"/>
          <p:nvPr/>
        </p:nvSpPr>
        <p:spPr>
          <a:xfrm>
            <a:off x="8742694" y="3944707"/>
            <a:ext cx="2349359"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b="1">
                <a:solidFill>
                  <a:srgbClr val="B2B2B2"/>
                </a:solidFill>
              </a:defRPr>
            </a:lvl1pPr>
          </a:lstStyle>
          <a:p>
            <a:r>
              <a:rPr>
                <a:solidFill>
                  <a:schemeClr val="tx1"/>
                </a:solidFill>
              </a:rPr>
              <a:t>ANFO BULK TRUCK</a:t>
            </a:r>
          </a:p>
        </p:txBody>
      </p:sp>
      <p:pic>
        <p:nvPicPr>
          <p:cNvPr id="7" name="Picture 8" descr="Picture 8">
            <a:extLst>
              <a:ext uri="{FF2B5EF4-FFF2-40B4-BE49-F238E27FC236}">
                <a16:creationId xmlns:a16="http://schemas.microsoft.com/office/drawing/2014/main" id="{80A89DC8-6DEE-DF45-B697-FD7432EF48A0}"/>
              </a:ext>
            </a:extLst>
          </p:cNvPr>
          <p:cNvPicPr>
            <a:picLocks noChangeAspect="1"/>
          </p:cNvPicPr>
          <p:nvPr/>
        </p:nvPicPr>
        <p:blipFill>
          <a:blip r:embed="rId4"/>
          <a:stretch>
            <a:fillRect/>
          </a:stretch>
        </p:blipFill>
        <p:spPr>
          <a:xfrm>
            <a:off x="4344630" y="3253273"/>
            <a:ext cx="3505200" cy="2209801"/>
          </a:xfrm>
          <a:prstGeom prst="rect">
            <a:avLst/>
          </a:prstGeom>
          <a:ln w="12700">
            <a:miter lim="400000"/>
          </a:ln>
        </p:spPr>
      </p:pic>
      <p:sp>
        <p:nvSpPr>
          <p:cNvPr id="8" name="Text Box 9">
            <a:extLst>
              <a:ext uri="{FF2B5EF4-FFF2-40B4-BE49-F238E27FC236}">
                <a16:creationId xmlns:a16="http://schemas.microsoft.com/office/drawing/2014/main" id="{D3F0C8B5-6BA1-E24F-AEB4-B3861BFE7533}"/>
              </a:ext>
            </a:extLst>
          </p:cNvPr>
          <p:cNvSpPr txBox="1"/>
          <p:nvPr/>
        </p:nvSpPr>
        <p:spPr>
          <a:xfrm>
            <a:off x="4344630" y="5584826"/>
            <a:ext cx="3505200" cy="4001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defRPr sz="2000" b="1">
                <a:solidFill>
                  <a:srgbClr val="B2B2B2"/>
                </a:solidFill>
              </a:defRPr>
            </a:lvl1pPr>
          </a:lstStyle>
          <a:p>
            <a:pPr algn="ctr"/>
            <a:r>
              <a:rPr dirty="0">
                <a:solidFill>
                  <a:schemeClr val="tx1"/>
                </a:solidFill>
              </a:rPr>
              <a:t>ANFO DELIVERY (Dr. Petr)</a:t>
            </a:r>
          </a:p>
        </p:txBody>
      </p:sp>
    </p:spTree>
    <p:extLst>
      <p:ext uri="{BB962C8B-B14F-4D97-AF65-F5344CB8AC3E}">
        <p14:creationId xmlns:p14="http://schemas.microsoft.com/office/powerpoint/2010/main" val="265005298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Rectangle 2"/>
          <p:cNvSpPr txBox="1">
            <a:spLocks noGrp="1"/>
          </p:cNvSpPr>
          <p:nvPr>
            <p:ph type="title"/>
          </p:nvPr>
        </p:nvSpPr>
        <p:spPr>
          <a:xfrm>
            <a:off x="889000" y="152400"/>
            <a:ext cx="10363200" cy="1219200"/>
          </a:xfrm>
          <a:prstGeom prst="rect">
            <a:avLst/>
          </a:prstGeom>
        </p:spPr>
        <p:txBody>
          <a:bodyPr/>
          <a:lstStyle/>
          <a:p>
            <a:r>
              <a:t>Delivery</a:t>
            </a:r>
            <a:r>
              <a:rPr sz="2800"/>
              <a:t> </a:t>
            </a:r>
          </a:p>
        </p:txBody>
      </p:sp>
      <p:pic>
        <p:nvPicPr>
          <p:cNvPr id="502" name="Picture 4" descr="Picture 4"/>
          <p:cNvPicPr>
            <a:picLocks noChangeAspect="1"/>
          </p:cNvPicPr>
          <p:nvPr/>
        </p:nvPicPr>
        <p:blipFill>
          <a:blip r:embed="rId2"/>
          <a:stretch>
            <a:fillRect/>
          </a:stretch>
        </p:blipFill>
        <p:spPr>
          <a:xfrm>
            <a:off x="6850513" y="3944540"/>
            <a:ext cx="2776481" cy="2232291"/>
          </a:xfrm>
          <a:prstGeom prst="rect">
            <a:avLst/>
          </a:prstGeom>
          <a:ln w="12700">
            <a:miter lim="400000"/>
          </a:ln>
        </p:spPr>
      </p:pic>
      <p:pic>
        <p:nvPicPr>
          <p:cNvPr id="503" name="Picture 5" descr="Picture 5"/>
          <p:cNvPicPr>
            <a:picLocks noChangeAspect="1"/>
          </p:cNvPicPr>
          <p:nvPr/>
        </p:nvPicPr>
        <p:blipFill>
          <a:blip r:embed="rId3"/>
          <a:stretch>
            <a:fillRect/>
          </a:stretch>
        </p:blipFill>
        <p:spPr>
          <a:xfrm>
            <a:off x="4123278" y="1446385"/>
            <a:ext cx="2971800" cy="2130426"/>
          </a:xfrm>
          <a:prstGeom prst="rect">
            <a:avLst/>
          </a:prstGeom>
          <a:ln w="12700">
            <a:miter lim="400000"/>
          </a:ln>
        </p:spPr>
      </p:pic>
      <p:pic>
        <p:nvPicPr>
          <p:cNvPr id="504" name="Picture 6" descr="Picture 6"/>
          <p:cNvPicPr>
            <a:picLocks noChangeAspect="1"/>
          </p:cNvPicPr>
          <p:nvPr/>
        </p:nvPicPr>
        <p:blipFill>
          <a:blip r:embed="rId4"/>
          <a:stretch>
            <a:fillRect/>
          </a:stretch>
        </p:blipFill>
        <p:spPr>
          <a:xfrm>
            <a:off x="2269675" y="3837517"/>
            <a:ext cx="3071814" cy="2446339"/>
          </a:xfrm>
          <a:prstGeom prst="rect">
            <a:avLst/>
          </a:prstGeom>
          <a:ln w="12700">
            <a:miter lim="400000"/>
          </a:ln>
        </p:spPr>
      </p:pic>
      <p:pic>
        <p:nvPicPr>
          <p:cNvPr id="505" name="Picture 7" descr="Picture 7"/>
          <p:cNvPicPr>
            <a:picLocks noChangeAspect="1"/>
          </p:cNvPicPr>
          <p:nvPr/>
        </p:nvPicPr>
        <p:blipFill>
          <a:blip r:embed="rId5"/>
          <a:stretch>
            <a:fillRect/>
          </a:stretch>
        </p:blipFill>
        <p:spPr>
          <a:xfrm>
            <a:off x="845342" y="1382487"/>
            <a:ext cx="1824039" cy="2332039"/>
          </a:xfrm>
          <a:prstGeom prst="rect">
            <a:avLst/>
          </a:prstGeom>
          <a:ln w="12700">
            <a:miter lim="400000"/>
          </a:ln>
        </p:spPr>
      </p:pic>
      <p:pic>
        <p:nvPicPr>
          <p:cNvPr id="506" name="Picture 8" descr="Picture 8"/>
          <p:cNvPicPr>
            <a:picLocks noChangeAspect="1"/>
          </p:cNvPicPr>
          <p:nvPr/>
        </p:nvPicPr>
        <p:blipFill>
          <a:blip r:embed="rId6"/>
          <a:stretch>
            <a:fillRect/>
          </a:stretch>
        </p:blipFill>
        <p:spPr>
          <a:xfrm>
            <a:off x="8438413" y="1451543"/>
            <a:ext cx="2813787" cy="2120111"/>
          </a:xfrm>
          <a:prstGeom prst="rect">
            <a:avLst/>
          </a:prstGeom>
          <a:ln w="12700">
            <a:miter lim="400000"/>
          </a:ln>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Rectangle 2"/>
          <p:cNvSpPr txBox="1">
            <a:spLocks noGrp="1"/>
          </p:cNvSpPr>
          <p:nvPr>
            <p:ph type="title"/>
          </p:nvPr>
        </p:nvSpPr>
        <p:spPr>
          <a:xfrm>
            <a:off x="1447800" y="304800"/>
            <a:ext cx="9220200" cy="692625"/>
          </a:xfrm>
          <a:prstGeom prst="rect">
            <a:avLst/>
          </a:prstGeom>
        </p:spPr>
        <p:txBody>
          <a:bodyPr/>
          <a:lstStyle>
            <a:lvl1pPr>
              <a:defRPr sz="3900"/>
            </a:lvl1pPr>
          </a:lstStyle>
          <a:p>
            <a:r>
              <a:rPr dirty="0"/>
              <a:t>Tertiary Explosives: Blasting Agents</a:t>
            </a:r>
          </a:p>
        </p:txBody>
      </p:sp>
      <p:sp>
        <p:nvSpPr>
          <p:cNvPr id="509" name="Rectangle 3"/>
          <p:cNvSpPr txBox="1">
            <a:spLocks noGrp="1"/>
          </p:cNvSpPr>
          <p:nvPr>
            <p:ph type="body" idx="1"/>
          </p:nvPr>
        </p:nvSpPr>
        <p:spPr>
          <a:xfrm>
            <a:off x="838199" y="1353108"/>
            <a:ext cx="10608129" cy="4525963"/>
          </a:xfrm>
          <a:prstGeom prst="rect">
            <a:avLst/>
          </a:prstGeom>
        </p:spPr>
        <p:txBody>
          <a:bodyPr/>
          <a:lstStyle/>
          <a:p>
            <a:pPr marL="0" indent="0">
              <a:lnSpc>
                <a:spcPct val="80000"/>
              </a:lnSpc>
              <a:spcBef>
                <a:spcPts val="600"/>
              </a:spcBef>
              <a:buSzTx/>
              <a:buNone/>
              <a:defRPr sz="2800" b="1"/>
            </a:pPr>
            <a:r>
              <a:rPr dirty="0"/>
              <a:t>Ammonium Nitrate and Fuel Oil </a:t>
            </a:r>
            <a:r>
              <a:rPr b="0" dirty="0"/>
              <a:t>(ANFO)</a:t>
            </a:r>
          </a:p>
          <a:p>
            <a:pPr marL="323850" indent="-285750">
              <a:lnSpc>
                <a:spcPct val="80000"/>
              </a:lnSpc>
              <a:spcBef>
                <a:spcPts val="900"/>
              </a:spcBef>
              <a:buFont typeface="Arial" panose="020B0604020202020204" pitchFamily="34" charset="0"/>
              <a:buChar char="•"/>
              <a:defRPr sz="1400"/>
            </a:pPr>
            <a:r>
              <a:rPr sz="1600" dirty="0"/>
              <a:t>Manufacturer</a:t>
            </a:r>
            <a:r>
              <a:rPr lang="en-US" sz="1600" dirty="0"/>
              <a:t>s</a:t>
            </a:r>
            <a:r>
              <a:rPr sz="1600" dirty="0"/>
              <a:t>: Austin Powder, Dyno Nobel, Mining Services International (MSI), Orica, Slurry Explosives Corporation (SEC)</a:t>
            </a:r>
            <a:endParaRPr sz="2800" dirty="0"/>
          </a:p>
          <a:p>
            <a:pPr marL="266700" indent="-228600">
              <a:lnSpc>
                <a:spcPct val="80000"/>
              </a:lnSpc>
              <a:spcBef>
                <a:spcPts val="300"/>
              </a:spcBef>
              <a:defRPr sz="1400"/>
            </a:pPr>
            <a:r>
              <a:rPr sz="1600" dirty="0"/>
              <a:t>Brand names: Austinite, </a:t>
            </a:r>
            <a:r>
              <a:rPr sz="1600" dirty="0" err="1"/>
              <a:t>Iremix</a:t>
            </a:r>
            <a:r>
              <a:rPr sz="1600" dirty="0"/>
              <a:t>, </a:t>
            </a:r>
            <a:r>
              <a:rPr sz="1600" dirty="0" err="1"/>
              <a:t>Irepak</a:t>
            </a:r>
            <a:r>
              <a:rPr sz="1600" dirty="0"/>
              <a:t>, </a:t>
            </a:r>
            <a:r>
              <a:rPr sz="1600" dirty="0" err="1"/>
              <a:t>Pellite</a:t>
            </a:r>
            <a:r>
              <a:rPr sz="1600" dirty="0"/>
              <a:t>, </a:t>
            </a:r>
            <a:r>
              <a:rPr sz="1600" dirty="0" err="1"/>
              <a:t>Anformet</a:t>
            </a:r>
            <a:r>
              <a:rPr sz="1600" dirty="0"/>
              <a:t>, </a:t>
            </a:r>
            <a:r>
              <a:rPr sz="1600" dirty="0" err="1"/>
              <a:t>Sulfamax</a:t>
            </a:r>
            <a:r>
              <a:rPr sz="1600" dirty="0"/>
              <a:t>, </a:t>
            </a:r>
            <a:r>
              <a:rPr sz="1600" dirty="0" err="1"/>
              <a:t>Lomex</a:t>
            </a:r>
            <a:r>
              <a:rPr sz="1600" dirty="0"/>
              <a:t>, </a:t>
            </a:r>
            <a:r>
              <a:rPr sz="1600" dirty="0" err="1"/>
              <a:t>Pellite</a:t>
            </a:r>
            <a:r>
              <a:rPr sz="1600" dirty="0"/>
              <a:t>, </a:t>
            </a:r>
            <a:r>
              <a:rPr sz="1600" dirty="0" err="1"/>
              <a:t>Pakamex</a:t>
            </a:r>
            <a:r>
              <a:rPr sz="1600" dirty="0"/>
              <a:t>, SEC 500, ANFO HD series</a:t>
            </a:r>
            <a:endParaRPr sz="2400" dirty="0"/>
          </a:p>
          <a:p>
            <a:pPr marL="266700" indent="-228600">
              <a:lnSpc>
                <a:spcPct val="80000"/>
              </a:lnSpc>
              <a:spcBef>
                <a:spcPts val="400"/>
              </a:spcBef>
              <a:defRPr sz="2000"/>
            </a:pPr>
            <a:r>
              <a:rPr b="1" dirty="0"/>
              <a:t>Sensitivity: Only non-detonator sensitive</a:t>
            </a:r>
            <a:endParaRPr sz="2400" b="1" dirty="0"/>
          </a:p>
          <a:p>
            <a:pPr marL="266700" indent="-228600">
              <a:lnSpc>
                <a:spcPct val="80000"/>
              </a:lnSpc>
              <a:spcBef>
                <a:spcPts val="400"/>
              </a:spcBef>
              <a:defRPr sz="2000"/>
            </a:pPr>
            <a:r>
              <a:rPr b="1" dirty="0"/>
              <a:t>VOD range: 8</a:t>
            </a:r>
            <a:r>
              <a:rPr lang="en-US" b="1" dirty="0"/>
              <a:t>,</a:t>
            </a:r>
            <a:r>
              <a:rPr b="1" dirty="0"/>
              <a:t>000 to 15,000</a:t>
            </a:r>
            <a:r>
              <a:rPr lang="en-US" b="1" dirty="0"/>
              <a:t> </a:t>
            </a:r>
            <a:r>
              <a:rPr b="1" dirty="0"/>
              <a:t>ft/s</a:t>
            </a:r>
            <a:endParaRPr sz="2400" b="1" dirty="0"/>
          </a:p>
          <a:p>
            <a:pPr marL="266700" indent="-228600">
              <a:lnSpc>
                <a:spcPct val="80000"/>
              </a:lnSpc>
              <a:spcBef>
                <a:spcPts val="300"/>
              </a:spcBef>
              <a:defRPr sz="1600"/>
            </a:pPr>
            <a:r>
              <a:rPr dirty="0"/>
              <a:t>Packaging:</a:t>
            </a:r>
            <a:endParaRPr lang="en-US" sz="2400" dirty="0"/>
          </a:p>
          <a:p>
            <a:pPr marL="707571" lvl="1" indent="-228600">
              <a:lnSpc>
                <a:spcPct val="80000"/>
              </a:lnSpc>
              <a:spcBef>
                <a:spcPts val="300"/>
              </a:spcBef>
              <a:defRPr sz="1600"/>
            </a:pPr>
            <a:r>
              <a:rPr dirty="0"/>
              <a:t>Packaged and bulk</a:t>
            </a:r>
            <a:endParaRPr lang="en-US" sz="2400" dirty="0"/>
          </a:p>
          <a:p>
            <a:pPr marL="707571" lvl="1" indent="-228600">
              <a:lnSpc>
                <a:spcPct val="80000"/>
              </a:lnSpc>
              <a:spcBef>
                <a:spcPts val="300"/>
              </a:spcBef>
              <a:defRPr sz="1600"/>
            </a:pPr>
            <a:r>
              <a:rPr dirty="0"/>
              <a:t>Multiwalled paper bags-50 pounds</a:t>
            </a:r>
            <a:endParaRPr lang="en-US" sz="2400" dirty="0"/>
          </a:p>
          <a:p>
            <a:pPr marL="707571" lvl="1" indent="-228600">
              <a:lnSpc>
                <a:spcPct val="80000"/>
              </a:lnSpc>
              <a:spcBef>
                <a:spcPts val="300"/>
              </a:spcBef>
              <a:defRPr sz="1600"/>
            </a:pPr>
            <a:r>
              <a:rPr dirty="0"/>
              <a:t>Cylindrical, woven polyethylene bags up to 50 </a:t>
            </a:r>
            <a:r>
              <a:rPr dirty="0" err="1"/>
              <a:t>lbs</a:t>
            </a:r>
            <a:endParaRPr lang="en-US" dirty="0"/>
          </a:p>
          <a:p>
            <a:pPr marL="707571" lvl="1" indent="-228600">
              <a:lnSpc>
                <a:spcPct val="80000"/>
              </a:lnSpc>
              <a:spcBef>
                <a:spcPts val="300"/>
              </a:spcBef>
              <a:defRPr sz="1600"/>
            </a:pPr>
            <a:r>
              <a:rPr dirty="0"/>
              <a:t>Polyethylene bags 25 and 50 pounds</a:t>
            </a:r>
          </a:p>
        </p:txBody>
      </p:sp>
      <p:pic>
        <p:nvPicPr>
          <p:cNvPr id="510" name="Picture 2" descr="Picture 2"/>
          <p:cNvPicPr>
            <a:picLocks noChangeAspect="1"/>
          </p:cNvPicPr>
          <p:nvPr/>
        </p:nvPicPr>
        <p:blipFill>
          <a:blip r:embed="rId2"/>
          <a:srcRect b="24736"/>
          <a:stretch>
            <a:fillRect/>
          </a:stretch>
        </p:blipFill>
        <p:spPr>
          <a:xfrm>
            <a:off x="7507720" y="4256726"/>
            <a:ext cx="3200401" cy="1727697"/>
          </a:xfrm>
          <a:prstGeom prst="rect">
            <a:avLst/>
          </a:prstGeom>
          <a:ln w="12700">
            <a:miter lim="400000"/>
          </a:ln>
        </p:spPr>
      </p:pic>
      <p:pic>
        <p:nvPicPr>
          <p:cNvPr id="511" name="Picture 3" descr="Picture 3"/>
          <p:cNvPicPr>
            <a:picLocks noChangeAspect="1"/>
          </p:cNvPicPr>
          <p:nvPr/>
        </p:nvPicPr>
        <p:blipFill>
          <a:blip r:embed="rId3"/>
          <a:srcRect l="19945" t="28174" r="18366" b="24325"/>
          <a:stretch>
            <a:fillRect/>
          </a:stretch>
        </p:blipFill>
        <p:spPr>
          <a:xfrm>
            <a:off x="1115785" y="4690503"/>
            <a:ext cx="3181351" cy="1628777"/>
          </a:xfrm>
          <a:prstGeom prst="rect">
            <a:avLst/>
          </a:prstGeom>
          <a:ln w="12700">
            <a:miter lim="400000"/>
          </a:ln>
        </p:spPr>
      </p:pic>
      <p:sp>
        <p:nvSpPr>
          <p:cNvPr id="512" name="TextBox 1"/>
          <p:cNvSpPr txBox="1"/>
          <p:nvPr/>
        </p:nvSpPr>
        <p:spPr>
          <a:xfrm>
            <a:off x="4726564" y="4676354"/>
            <a:ext cx="726540"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dirty="0"/>
              <a:t>ANFO</a:t>
            </a:r>
          </a:p>
        </p:txBody>
      </p:sp>
      <p:sp>
        <p:nvSpPr>
          <p:cNvPr id="514" name="Straight Arrow Connector 5"/>
          <p:cNvSpPr/>
          <p:nvPr/>
        </p:nvSpPr>
        <p:spPr>
          <a:xfrm flipH="1">
            <a:off x="2620733" y="4883183"/>
            <a:ext cx="2071521" cy="585218"/>
          </a:xfrm>
          <a:prstGeom prst="line">
            <a:avLst/>
          </a:prstGeom>
          <a:ln w="12000">
            <a:solidFill>
              <a:srgbClr val="000000"/>
            </a:solidFill>
            <a:tailEnd type="triangle"/>
          </a:ln>
        </p:spPr>
        <p:txBody>
          <a:bodyPr lIns="45719" rIns="45719"/>
          <a:lstStyle/>
          <a:p>
            <a:endParaRPr/>
          </a:p>
        </p:txBody>
      </p:sp>
      <p:sp>
        <p:nvSpPr>
          <p:cNvPr id="515" name="TextBox 6"/>
          <p:cNvSpPr txBox="1"/>
          <p:nvPr/>
        </p:nvSpPr>
        <p:spPr>
          <a:xfrm>
            <a:off x="4605433" y="5585889"/>
            <a:ext cx="1075356"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dirty="0"/>
              <a:t>Detonator </a:t>
            </a:r>
          </a:p>
        </p:txBody>
      </p:sp>
      <p:sp>
        <p:nvSpPr>
          <p:cNvPr id="516" name="TextBox 7"/>
          <p:cNvSpPr txBox="1"/>
          <p:nvPr/>
        </p:nvSpPr>
        <p:spPr>
          <a:xfrm>
            <a:off x="4692254" y="5093861"/>
            <a:ext cx="872429" cy="3484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dirty="0"/>
              <a:t>Booster </a:t>
            </a:r>
          </a:p>
        </p:txBody>
      </p:sp>
      <p:sp>
        <p:nvSpPr>
          <p:cNvPr id="517" name="Straight Arrow Connector 10"/>
          <p:cNvSpPr/>
          <p:nvPr/>
        </p:nvSpPr>
        <p:spPr>
          <a:xfrm flipH="1">
            <a:off x="4041057" y="5837132"/>
            <a:ext cx="564376" cy="201455"/>
          </a:xfrm>
          <a:prstGeom prst="line">
            <a:avLst/>
          </a:prstGeom>
          <a:ln w="12000">
            <a:solidFill>
              <a:srgbClr val="000000"/>
            </a:solidFill>
            <a:tailEnd type="triangle"/>
          </a:ln>
        </p:spPr>
        <p:txBody>
          <a:bodyPr lIns="45719" rIns="45719"/>
          <a:lstStyle/>
          <a:p>
            <a:endParaRPr/>
          </a:p>
        </p:txBody>
      </p:sp>
      <p:sp>
        <p:nvSpPr>
          <p:cNvPr id="518" name="Straight Arrow Connector 12"/>
          <p:cNvSpPr/>
          <p:nvPr/>
        </p:nvSpPr>
        <p:spPr>
          <a:xfrm flipH="1">
            <a:off x="3782787" y="5305196"/>
            <a:ext cx="872429" cy="604511"/>
          </a:xfrm>
          <a:prstGeom prst="line">
            <a:avLst/>
          </a:prstGeom>
          <a:ln w="12000">
            <a:solidFill>
              <a:srgbClr val="000000"/>
            </a:solidFill>
            <a:tailEnd type="triangle"/>
          </a:ln>
        </p:spPr>
        <p:txBody>
          <a:bodyPr lIns="45719" rIns="45719"/>
          <a:lstStyle/>
          <a:p>
            <a:endParaRPr/>
          </a:p>
        </p:txBody>
      </p:sp>
      <p:pic>
        <p:nvPicPr>
          <p:cNvPr id="519" name="Picture 2" descr="Picture 2"/>
          <p:cNvPicPr>
            <a:picLocks noChangeAspect="1"/>
          </p:cNvPicPr>
          <p:nvPr/>
        </p:nvPicPr>
        <p:blipFill>
          <a:blip r:embed="rId4"/>
          <a:stretch>
            <a:fillRect/>
          </a:stretch>
        </p:blipFill>
        <p:spPr>
          <a:xfrm>
            <a:off x="7087978" y="2791124"/>
            <a:ext cx="2019943" cy="1143001"/>
          </a:xfrm>
          <a:prstGeom prst="rect">
            <a:avLst/>
          </a:prstGeom>
          <a:ln w="12700">
            <a:miter lim="400000"/>
          </a:ln>
        </p:spPr>
      </p:pic>
      <p:pic>
        <p:nvPicPr>
          <p:cNvPr id="520" name="Picture 1" descr="Picture 1"/>
          <p:cNvPicPr>
            <a:picLocks noChangeAspect="1"/>
          </p:cNvPicPr>
          <p:nvPr/>
        </p:nvPicPr>
        <p:blipFill>
          <a:blip r:embed="rId5"/>
          <a:stretch>
            <a:fillRect/>
          </a:stretch>
        </p:blipFill>
        <p:spPr>
          <a:xfrm>
            <a:off x="9396568" y="2784579"/>
            <a:ext cx="2051551" cy="1156090"/>
          </a:xfrm>
          <a:prstGeom prst="rect">
            <a:avLst/>
          </a:prstGeom>
          <a:ln w="12700">
            <a:miter lim="400000"/>
          </a:ln>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Rectangle 1026"/>
          <p:cNvSpPr txBox="1">
            <a:spLocks noGrp="1"/>
          </p:cNvSpPr>
          <p:nvPr>
            <p:ph type="title"/>
          </p:nvPr>
        </p:nvSpPr>
        <p:spPr>
          <a:xfrm>
            <a:off x="914400" y="228600"/>
            <a:ext cx="10363200" cy="1219200"/>
          </a:xfrm>
          <a:prstGeom prst="rect">
            <a:avLst/>
          </a:prstGeom>
        </p:spPr>
        <p:txBody>
          <a:bodyPr/>
          <a:lstStyle/>
          <a:p>
            <a:r>
              <a:t>Dynamite</a:t>
            </a:r>
          </a:p>
        </p:txBody>
      </p:sp>
      <p:sp>
        <p:nvSpPr>
          <p:cNvPr id="530" name="Rectangle 1027"/>
          <p:cNvSpPr txBox="1">
            <a:spLocks noGrp="1"/>
          </p:cNvSpPr>
          <p:nvPr>
            <p:ph type="body" idx="1"/>
          </p:nvPr>
        </p:nvSpPr>
        <p:spPr>
          <a:xfrm>
            <a:off x="914400" y="1447800"/>
            <a:ext cx="10363200" cy="4648200"/>
          </a:xfrm>
          <a:prstGeom prst="rect">
            <a:avLst/>
          </a:prstGeom>
        </p:spPr>
        <p:txBody>
          <a:bodyPr/>
          <a:lstStyle/>
          <a:p>
            <a:r>
              <a:rPr dirty="0"/>
              <a:t>Nitroglycerin</a:t>
            </a:r>
          </a:p>
          <a:p>
            <a:pPr marL="742950" lvl="1" indent="-285750">
              <a:spcBef>
                <a:spcPts val="600"/>
              </a:spcBef>
              <a:defRPr sz="2800"/>
            </a:pPr>
            <a:r>
              <a:rPr dirty="0"/>
              <a:t>Discovered by Italian chemist doing pharmaceutical research</a:t>
            </a:r>
          </a:p>
          <a:p>
            <a:r>
              <a:rPr dirty="0"/>
              <a:t>Combined with dirt (diatomaceous earth) by Alfred Nobel</a:t>
            </a:r>
          </a:p>
          <a:p>
            <a:r>
              <a:rPr dirty="0"/>
              <a:t>Dynamite - the first high explosive</a:t>
            </a:r>
          </a:p>
          <a:p>
            <a:r>
              <a:rPr dirty="0"/>
              <a:t>Nobel developed initiator to shoot the dynamite</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 name="Title 1"/>
          <p:cNvSpPr txBox="1">
            <a:spLocks noGrp="1"/>
          </p:cNvSpPr>
          <p:nvPr>
            <p:ph type="title"/>
          </p:nvPr>
        </p:nvSpPr>
        <p:spPr>
          <a:xfrm>
            <a:off x="2133600" y="228600"/>
            <a:ext cx="8229600" cy="1143000"/>
          </a:xfrm>
          <a:prstGeom prst="rect">
            <a:avLst/>
          </a:prstGeom>
        </p:spPr>
        <p:txBody>
          <a:bodyPr/>
          <a:lstStyle>
            <a:lvl1pPr>
              <a:defRPr sz="3900"/>
            </a:lvl1pPr>
          </a:lstStyle>
          <a:p>
            <a:r>
              <a:t>Dynamite vs. Other Explosives</a:t>
            </a:r>
          </a:p>
        </p:txBody>
      </p:sp>
      <p:pic>
        <p:nvPicPr>
          <p:cNvPr id="533" name="Picture 2" descr="Picture 2"/>
          <p:cNvPicPr>
            <a:picLocks noChangeAspect="1"/>
          </p:cNvPicPr>
          <p:nvPr/>
        </p:nvPicPr>
        <p:blipFill>
          <a:blip r:embed="rId2"/>
          <a:srcRect l="36716" t="21169" r="35821" b="2920"/>
          <a:stretch>
            <a:fillRect/>
          </a:stretch>
        </p:blipFill>
        <p:spPr>
          <a:xfrm>
            <a:off x="1981199" y="1295399"/>
            <a:ext cx="3564562" cy="5372674"/>
          </a:xfrm>
          <a:prstGeom prst="rect">
            <a:avLst/>
          </a:prstGeom>
          <a:ln w="12700">
            <a:miter lim="400000"/>
          </a:ln>
        </p:spPr>
      </p:pic>
      <p:pic>
        <p:nvPicPr>
          <p:cNvPr id="534" name="Picture 3" descr="Picture 3"/>
          <p:cNvPicPr>
            <a:picLocks noChangeAspect="1"/>
          </p:cNvPicPr>
          <p:nvPr/>
        </p:nvPicPr>
        <p:blipFill>
          <a:blip r:embed="rId3"/>
          <a:srcRect l="38159" t="24150" r="35572" b="10226"/>
          <a:stretch>
            <a:fillRect/>
          </a:stretch>
        </p:blipFill>
        <p:spPr>
          <a:xfrm>
            <a:off x="6270171" y="1271450"/>
            <a:ext cx="3276601" cy="4860085"/>
          </a:xfrm>
          <a:prstGeom prst="rect">
            <a:avLst/>
          </a:prstGeom>
          <a:ln w="12700">
            <a:miter lim="400000"/>
          </a:ln>
        </p:spPr>
      </p:pic>
      <p:sp>
        <p:nvSpPr>
          <p:cNvPr id="535" name="TextBox 3"/>
          <p:cNvSpPr txBox="1"/>
          <p:nvPr/>
        </p:nvSpPr>
        <p:spPr>
          <a:xfrm>
            <a:off x="1981200" y="6464069"/>
            <a:ext cx="5519773"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b="1"/>
            </a:lvl1pPr>
          </a:lstStyle>
          <a:p>
            <a:r>
              <a:t>FOUR REASONS FOR POOR  BLASTING RESULTS</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Rectangle 3"/>
          <p:cNvSpPr txBox="1"/>
          <p:nvPr/>
        </p:nvSpPr>
        <p:spPr>
          <a:xfrm>
            <a:off x="5053014" y="5791203"/>
            <a:ext cx="2310890" cy="4220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sz="2400"/>
            </a:lvl1pPr>
          </a:lstStyle>
          <a:p>
            <a:r>
              <a:t>Temperature (°F)</a:t>
            </a:r>
          </a:p>
        </p:txBody>
      </p:sp>
      <p:sp>
        <p:nvSpPr>
          <p:cNvPr id="538" name="Line 4"/>
          <p:cNvSpPr/>
          <p:nvPr/>
        </p:nvSpPr>
        <p:spPr>
          <a:xfrm flipV="1">
            <a:off x="2949577" y="5018090"/>
            <a:ext cx="153988" cy="142876"/>
          </a:xfrm>
          <a:prstGeom prst="line">
            <a:avLst/>
          </a:prstGeom>
          <a:ln w="12700">
            <a:solidFill>
              <a:srgbClr val="000000"/>
            </a:solidFill>
          </a:ln>
        </p:spPr>
        <p:txBody>
          <a:bodyPr lIns="45719" rIns="45719"/>
          <a:lstStyle/>
          <a:p>
            <a:endParaRPr/>
          </a:p>
        </p:txBody>
      </p:sp>
      <p:sp>
        <p:nvSpPr>
          <p:cNvPr id="539" name="Line 5"/>
          <p:cNvSpPr/>
          <p:nvPr/>
        </p:nvSpPr>
        <p:spPr>
          <a:xfrm flipV="1">
            <a:off x="3105150" y="1449387"/>
            <a:ext cx="1" cy="3562351"/>
          </a:xfrm>
          <a:prstGeom prst="line">
            <a:avLst/>
          </a:prstGeom>
          <a:ln w="12700">
            <a:solidFill>
              <a:srgbClr val="000000"/>
            </a:solidFill>
          </a:ln>
        </p:spPr>
        <p:txBody>
          <a:bodyPr lIns="45719" rIns="45719"/>
          <a:lstStyle/>
          <a:p>
            <a:endParaRPr/>
          </a:p>
        </p:txBody>
      </p:sp>
      <p:sp>
        <p:nvSpPr>
          <p:cNvPr id="540" name="Line 6"/>
          <p:cNvSpPr/>
          <p:nvPr/>
        </p:nvSpPr>
        <p:spPr>
          <a:xfrm flipV="1">
            <a:off x="4130674" y="5018090"/>
            <a:ext cx="157163" cy="142876"/>
          </a:xfrm>
          <a:prstGeom prst="line">
            <a:avLst/>
          </a:prstGeom>
          <a:ln w="12700">
            <a:solidFill>
              <a:srgbClr val="000000"/>
            </a:solidFill>
          </a:ln>
        </p:spPr>
        <p:txBody>
          <a:bodyPr lIns="45719" rIns="45719"/>
          <a:lstStyle/>
          <a:p>
            <a:endParaRPr/>
          </a:p>
        </p:txBody>
      </p:sp>
      <p:sp>
        <p:nvSpPr>
          <p:cNvPr id="541" name="Line 7"/>
          <p:cNvSpPr/>
          <p:nvPr/>
        </p:nvSpPr>
        <p:spPr>
          <a:xfrm flipV="1">
            <a:off x="4289425" y="1449387"/>
            <a:ext cx="0" cy="3562351"/>
          </a:xfrm>
          <a:prstGeom prst="line">
            <a:avLst/>
          </a:prstGeom>
          <a:ln w="12700">
            <a:solidFill>
              <a:srgbClr val="000000"/>
            </a:solidFill>
          </a:ln>
        </p:spPr>
        <p:txBody>
          <a:bodyPr lIns="45719" rIns="45719"/>
          <a:lstStyle/>
          <a:p>
            <a:endParaRPr/>
          </a:p>
        </p:txBody>
      </p:sp>
      <p:sp>
        <p:nvSpPr>
          <p:cNvPr id="542" name="Line 8"/>
          <p:cNvSpPr/>
          <p:nvPr/>
        </p:nvSpPr>
        <p:spPr>
          <a:xfrm flipV="1">
            <a:off x="5314949" y="5018090"/>
            <a:ext cx="157163" cy="142876"/>
          </a:xfrm>
          <a:prstGeom prst="line">
            <a:avLst/>
          </a:prstGeom>
          <a:ln w="12700">
            <a:solidFill>
              <a:srgbClr val="000000"/>
            </a:solidFill>
          </a:ln>
        </p:spPr>
        <p:txBody>
          <a:bodyPr lIns="45719" rIns="45719"/>
          <a:lstStyle/>
          <a:p>
            <a:endParaRPr/>
          </a:p>
        </p:txBody>
      </p:sp>
      <p:sp>
        <p:nvSpPr>
          <p:cNvPr id="543" name="Line 9"/>
          <p:cNvSpPr/>
          <p:nvPr/>
        </p:nvSpPr>
        <p:spPr>
          <a:xfrm flipV="1">
            <a:off x="5473700" y="1449387"/>
            <a:ext cx="0" cy="3562351"/>
          </a:xfrm>
          <a:prstGeom prst="line">
            <a:avLst/>
          </a:prstGeom>
          <a:ln w="12700">
            <a:solidFill>
              <a:srgbClr val="000000"/>
            </a:solidFill>
          </a:ln>
        </p:spPr>
        <p:txBody>
          <a:bodyPr lIns="45719" rIns="45719"/>
          <a:lstStyle/>
          <a:p>
            <a:endParaRPr/>
          </a:p>
        </p:txBody>
      </p:sp>
      <p:sp>
        <p:nvSpPr>
          <p:cNvPr id="544" name="Line 10"/>
          <p:cNvSpPr/>
          <p:nvPr/>
        </p:nvSpPr>
        <p:spPr>
          <a:xfrm flipV="1">
            <a:off x="6497640" y="5018090"/>
            <a:ext cx="155576" cy="142876"/>
          </a:xfrm>
          <a:prstGeom prst="line">
            <a:avLst/>
          </a:prstGeom>
          <a:ln w="12700">
            <a:solidFill>
              <a:srgbClr val="000000"/>
            </a:solidFill>
          </a:ln>
        </p:spPr>
        <p:txBody>
          <a:bodyPr lIns="45719" rIns="45719"/>
          <a:lstStyle/>
          <a:p>
            <a:endParaRPr/>
          </a:p>
        </p:txBody>
      </p:sp>
      <p:sp>
        <p:nvSpPr>
          <p:cNvPr id="545" name="Line 11"/>
          <p:cNvSpPr/>
          <p:nvPr/>
        </p:nvSpPr>
        <p:spPr>
          <a:xfrm flipV="1">
            <a:off x="6656386" y="1449387"/>
            <a:ext cx="1" cy="3562351"/>
          </a:xfrm>
          <a:prstGeom prst="line">
            <a:avLst/>
          </a:prstGeom>
          <a:ln w="12700">
            <a:solidFill>
              <a:srgbClr val="000000"/>
            </a:solidFill>
          </a:ln>
        </p:spPr>
        <p:txBody>
          <a:bodyPr lIns="45719" rIns="45719"/>
          <a:lstStyle/>
          <a:p>
            <a:endParaRPr/>
          </a:p>
        </p:txBody>
      </p:sp>
      <p:sp>
        <p:nvSpPr>
          <p:cNvPr id="546" name="Line 12"/>
          <p:cNvSpPr/>
          <p:nvPr/>
        </p:nvSpPr>
        <p:spPr>
          <a:xfrm flipV="1">
            <a:off x="7681914" y="5021265"/>
            <a:ext cx="155576" cy="141288"/>
          </a:xfrm>
          <a:prstGeom prst="line">
            <a:avLst/>
          </a:prstGeom>
          <a:ln w="12700">
            <a:solidFill>
              <a:srgbClr val="000000"/>
            </a:solidFill>
          </a:ln>
        </p:spPr>
        <p:txBody>
          <a:bodyPr lIns="45719" rIns="45719"/>
          <a:lstStyle/>
          <a:p>
            <a:endParaRPr/>
          </a:p>
        </p:txBody>
      </p:sp>
      <p:sp>
        <p:nvSpPr>
          <p:cNvPr id="547" name="Line 13"/>
          <p:cNvSpPr/>
          <p:nvPr/>
        </p:nvSpPr>
        <p:spPr>
          <a:xfrm flipV="1">
            <a:off x="7840661" y="1449387"/>
            <a:ext cx="1" cy="3562351"/>
          </a:xfrm>
          <a:prstGeom prst="line">
            <a:avLst/>
          </a:prstGeom>
          <a:ln w="12700">
            <a:solidFill>
              <a:srgbClr val="000000"/>
            </a:solidFill>
          </a:ln>
        </p:spPr>
        <p:txBody>
          <a:bodyPr lIns="45719" rIns="45719"/>
          <a:lstStyle/>
          <a:p>
            <a:endParaRPr/>
          </a:p>
        </p:txBody>
      </p:sp>
      <p:sp>
        <p:nvSpPr>
          <p:cNvPr id="548" name="Line 14"/>
          <p:cNvSpPr/>
          <p:nvPr/>
        </p:nvSpPr>
        <p:spPr>
          <a:xfrm flipV="1">
            <a:off x="8867778" y="5018090"/>
            <a:ext cx="153988" cy="142876"/>
          </a:xfrm>
          <a:prstGeom prst="line">
            <a:avLst/>
          </a:prstGeom>
          <a:ln w="12700">
            <a:solidFill>
              <a:srgbClr val="000000"/>
            </a:solidFill>
          </a:ln>
        </p:spPr>
        <p:txBody>
          <a:bodyPr lIns="45719" rIns="45719"/>
          <a:lstStyle/>
          <a:p>
            <a:endParaRPr/>
          </a:p>
        </p:txBody>
      </p:sp>
      <p:sp>
        <p:nvSpPr>
          <p:cNvPr id="549" name="Line 15"/>
          <p:cNvSpPr/>
          <p:nvPr/>
        </p:nvSpPr>
        <p:spPr>
          <a:xfrm flipV="1">
            <a:off x="9023350" y="1449387"/>
            <a:ext cx="0" cy="3562351"/>
          </a:xfrm>
          <a:prstGeom prst="line">
            <a:avLst/>
          </a:prstGeom>
          <a:ln w="12700">
            <a:solidFill>
              <a:srgbClr val="000000"/>
            </a:solidFill>
          </a:ln>
        </p:spPr>
        <p:txBody>
          <a:bodyPr lIns="45719" rIns="45719"/>
          <a:lstStyle/>
          <a:p>
            <a:endParaRPr/>
          </a:p>
        </p:txBody>
      </p:sp>
      <p:sp>
        <p:nvSpPr>
          <p:cNvPr id="550" name="Freeform 16"/>
          <p:cNvSpPr/>
          <p:nvPr/>
        </p:nvSpPr>
        <p:spPr>
          <a:xfrm>
            <a:off x="2946402" y="1447803"/>
            <a:ext cx="158751" cy="371633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23"/>
                </a:lnTo>
                <a:lnTo>
                  <a:pt x="0" y="21600"/>
                </a:lnTo>
                <a:lnTo>
                  <a:pt x="21600" y="20733"/>
                </a:lnTo>
                <a:lnTo>
                  <a:pt x="21600" y="0"/>
                </a:lnTo>
              </a:path>
            </a:pathLst>
          </a:custGeom>
          <a:ln w="12700" cap="rnd">
            <a:solidFill>
              <a:srgbClr val="000000"/>
            </a:solidFill>
          </a:ln>
        </p:spPr>
        <p:txBody>
          <a:bodyPr lIns="45719" rIns="45719"/>
          <a:lstStyle/>
          <a:p>
            <a:endParaRPr/>
          </a:p>
        </p:txBody>
      </p:sp>
      <p:sp>
        <p:nvSpPr>
          <p:cNvPr id="551" name="Freeform 17"/>
          <p:cNvSpPr/>
          <p:nvPr/>
        </p:nvSpPr>
        <p:spPr>
          <a:xfrm>
            <a:off x="2946402" y="5014912"/>
            <a:ext cx="6076951" cy="14922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030" y="21600"/>
                </a:lnTo>
                <a:lnTo>
                  <a:pt x="21600" y="0"/>
                </a:lnTo>
                <a:lnTo>
                  <a:pt x="564" y="0"/>
                </a:lnTo>
                <a:lnTo>
                  <a:pt x="0" y="21600"/>
                </a:lnTo>
              </a:path>
            </a:pathLst>
          </a:custGeom>
          <a:ln w="12700" cap="rnd">
            <a:solidFill>
              <a:srgbClr val="000000"/>
            </a:solidFill>
          </a:ln>
        </p:spPr>
        <p:txBody>
          <a:bodyPr lIns="45719" rIns="45719"/>
          <a:lstStyle/>
          <a:p>
            <a:endParaRPr/>
          </a:p>
        </p:txBody>
      </p:sp>
      <p:sp>
        <p:nvSpPr>
          <p:cNvPr id="552" name="Freeform 18"/>
          <p:cNvSpPr/>
          <p:nvPr/>
        </p:nvSpPr>
        <p:spPr>
          <a:xfrm>
            <a:off x="3105152" y="1447800"/>
            <a:ext cx="5918201" cy="3567113"/>
          </a:xfrm>
          <a:prstGeom prst="rect">
            <a:avLst/>
          </a:prstGeom>
          <a:ln w="12700" cap="rnd">
            <a:solidFill>
              <a:srgbClr val="000000"/>
            </a:solidFill>
          </a:ln>
        </p:spPr>
        <p:txBody>
          <a:bodyPr lIns="45719" rIns="45719"/>
          <a:lstStyle/>
          <a:p>
            <a:endParaRPr/>
          </a:p>
        </p:txBody>
      </p:sp>
      <p:sp>
        <p:nvSpPr>
          <p:cNvPr id="553" name="Line 19"/>
          <p:cNvSpPr/>
          <p:nvPr/>
        </p:nvSpPr>
        <p:spPr>
          <a:xfrm flipV="1">
            <a:off x="2946400" y="1611316"/>
            <a:ext cx="1" cy="3551238"/>
          </a:xfrm>
          <a:prstGeom prst="line">
            <a:avLst/>
          </a:prstGeom>
          <a:ln w="12700">
            <a:solidFill>
              <a:srgbClr val="000000"/>
            </a:solidFill>
          </a:ln>
        </p:spPr>
        <p:txBody>
          <a:bodyPr lIns="45719" rIns="45719"/>
          <a:lstStyle/>
          <a:p>
            <a:endParaRPr/>
          </a:p>
        </p:txBody>
      </p:sp>
      <p:sp>
        <p:nvSpPr>
          <p:cNvPr id="554" name="Line 20"/>
          <p:cNvSpPr/>
          <p:nvPr/>
        </p:nvSpPr>
        <p:spPr>
          <a:xfrm flipH="1">
            <a:off x="2887661" y="5164137"/>
            <a:ext cx="58739" cy="1"/>
          </a:xfrm>
          <a:prstGeom prst="line">
            <a:avLst/>
          </a:prstGeom>
          <a:ln w="12700">
            <a:solidFill>
              <a:srgbClr val="000000"/>
            </a:solidFill>
          </a:ln>
        </p:spPr>
        <p:txBody>
          <a:bodyPr lIns="45719" rIns="45719"/>
          <a:lstStyle/>
          <a:p>
            <a:endParaRPr/>
          </a:p>
        </p:txBody>
      </p:sp>
      <p:sp>
        <p:nvSpPr>
          <p:cNvPr id="555" name="Line 21"/>
          <p:cNvSpPr/>
          <p:nvPr/>
        </p:nvSpPr>
        <p:spPr>
          <a:xfrm flipH="1">
            <a:off x="2862261" y="4419600"/>
            <a:ext cx="58739" cy="0"/>
          </a:xfrm>
          <a:prstGeom prst="line">
            <a:avLst/>
          </a:prstGeom>
          <a:ln w="12700">
            <a:solidFill>
              <a:srgbClr val="000000"/>
            </a:solidFill>
          </a:ln>
        </p:spPr>
        <p:txBody>
          <a:bodyPr lIns="45719" rIns="45719"/>
          <a:lstStyle/>
          <a:p>
            <a:endParaRPr/>
          </a:p>
        </p:txBody>
      </p:sp>
      <p:sp>
        <p:nvSpPr>
          <p:cNvPr id="556" name="Line 22"/>
          <p:cNvSpPr/>
          <p:nvPr/>
        </p:nvSpPr>
        <p:spPr>
          <a:xfrm flipH="1">
            <a:off x="2849561" y="3867150"/>
            <a:ext cx="58739" cy="0"/>
          </a:xfrm>
          <a:prstGeom prst="line">
            <a:avLst/>
          </a:prstGeom>
          <a:ln w="12700">
            <a:solidFill>
              <a:srgbClr val="000000"/>
            </a:solidFill>
          </a:ln>
        </p:spPr>
        <p:txBody>
          <a:bodyPr lIns="45719" rIns="45719"/>
          <a:lstStyle/>
          <a:p>
            <a:endParaRPr/>
          </a:p>
        </p:txBody>
      </p:sp>
      <p:sp>
        <p:nvSpPr>
          <p:cNvPr id="557" name="Line 23"/>
          <p:cNvSpPr/>
          <p:nvPr/>
        </p:nvSpPr>
        <p:spPr>
          <a:xfrm flipH="1">
            <a:off x="2887661" y="3657600"/>
            <a:ext cx="58739" cy="0"/>
          </a:xfrm>
          <a:prstGeom prst="line">
            <a:avLst/>
          </a:prstGeom>
          <a:ln w="12700">
            <a:solidFill>
              <a:srgbClr val="000000"/>
            </a:solidFill>
          </a:ln>
        </p:spPr>
        <p:txBody>
          <a:bodyPr lIns="45719" rIns="45719"/>
          <a:lstStyle/>
          <a:p>
            <a:endParaRPr/>
          </a:p>
        </p:txBody>
      </p:sp>
      <p:sp>
        <p:nvSpPr>
          <p:cNvPr id="558" name="Line 24"/>
          <p:cNvSpPr/>
          <p:nvPr/>
        </p:nvSpPr>
        <p:spPr>
          <a:xfrm flipH="1">
            <a:off x="2887661" y="3067050"/>
            <a:ext cx="58739" cy="0"/>
          </a:xfrm>
          <a:prstGeom prst="line">
            <a:avLst/>
          </a:prstGeom>
          <a:ln w="12700">
            <a:solidFill>
              <a:srgbClr val="000000"/>
            </a:solidFill>
          </a:ln>
        </p:spPr>
        <p:txBody>
          <a:bodyPr lIns="45719" rIns="45719"/>
          <a:lstStyle/>
          <a:p>
            <a:endParaRPr/>
          </a:p>
        </p:txBody>
      </p:sp>
      <p:sp>
        <p:nvSpPr>
          <p:cNvPr id="559" name="Line 25"/>
          <p:cNvSpPr/>
          <p:nvPr/>
        </p:nvSpPr>
        <p:spPr>
          <a:xfrm flipH="1">
            <a:off x="2925761" y="2311400"/>
            <a:ext cx="58739" cy="0"/>
          </a:xfrm>
          <a:prstGeom prst="line">
            <a:avLst/>
          </a:prstGeom>
          <a:ln w="12700">
            <a:solidFill>
              <a:srgbClr val="000000"/>
            </a:solidFill>
          </a:ln>
        </p:spPr>
        <p:txBody>
          <a:bodyPr lIns="45719" rIns="45719"/>
          <a:lstStyle/>
          <a:p>
            <a:endParaRPr/>
          </a:p>
        </p:txBody>
      </p:sp>
      <p:sp>
        <p:nvSpPr>
          <p:cNvPr id="560" name="Line 26"/>
          <p:cNvSpPr/>
          <p:nvPr/>
        </p:nvSpPr>
        <p:spPr>
          <a:xfrm flipH="1">
            <a:off x="2887661" y="1608137"/>
            <a:ext cx="58739" cy="1"/>
          </a:xfrm>
          <a:prstGeom prst="line">
            <a:avLst/>
          </a:prstGeom>
          <a:ln w="12700">
            <a:solidFill>
              <a:srgbClr val="000000"/>
            </a:solidFill>
          </a:ln>
        </p:spPr>
        <p:txBody>
          <a:bodyPr lIns="45719" rIns="45719"/>
          <a:lstStyle/>
          <a:p>
            <a:endParaRPr/>
          </a:p>
        </p:txBody>
      </p:sp>
      <p:sp>
        <p:nvSpPr>
          <p:cNvPr id="561" name="Freeform 27"/>
          <p:cNvSpPr/>
          <p:nvPr/>
        </p:nvSpPr>
        <p:spPr>
          <a:xfrm>
            <a:off x="2946402" y="4548190"/>
            <a:ext cx="2649539" cy="158751"/>
          </a:xfrm>
          <a:custGeom>
            <a:avLst/>
            <a:gdLst/>
            <a:ahLst/>
            <a:cxnLst>
              <a:cxn ang="0">
                <a:pos x="wd2" y="hd2"/>
              </a:cxn>
              <a:cxn ang="5400000">
                <a:pos x="wd2" y="hd2"/>
              </a:cxn>
              <a:cxn ang="10800000">
                <a:pos x="wd2" y="hd2"/>
              </a:cxn>
              <a:cxn ang="16200000">
                <a:pos x="wd2" y="hd2"/>
              </a:cxn>
            </a:cxnLst>
            <a:rect l="0" t="0" r="r" b="b"/>
            <a:pathLst>
              <a:path w="21600" h="21600" extrusionOk="0">
                <a:moveTo>
                  <a:pt x="1294" y="0"/>
                </a:moveTo>
                <a:lnTo>
                  <a:pt x="21600" y="0"/>
                </a:lnTo>
                <a:lnTo>
                  <a:pt x="20293" y="21600"/>
                </a:lnTo>
                <a:lnTo>
                  <a:pt x="0" y="21600"/>
                </a:lnTo>
                <a:lnTo>
                  <a:pt x="1294" y="0"/>
                </a:lnTo>
              </a:path>
            </a:pathLst>
          </a:custGeom>
          <a:solidFill>
            <a:srgbClr val="FFCCCC"/>
          </a:solidFill>
          <a:ln w="12700" cap="rnd">
            <a:solidFill>
              <a:srgbClr val="000000"/>
            </a:solidFill>
          </a:ln>
        </p:spPr>
        <p:txBody>
          <a:bodyPr lIns="45719" rIns="45719"/>
          <a:lstStyle/>
          <a:p>
            <a:endParaRPr/>
          </a:p>
        </p:txBody>
      </p:sp>
      <p:sp>
        <p:nvSpPr>
          <p:cNvPr id="562" name="Freeform 28"/>
          <p:cNvSpPr/>
          <p:nvPr/>
        </p:nvSpPr>
        <p:spPr>
          <a:xfrm>
            <a:off x="2946403" y="4706937"/>
            <a:ext cx="2489200" cy="320676"/>
          </a:xfrm>
          <a:prstGeom prst="rect">
            <a:avLst/>
          </a:prstGeom>
          <a:solidFill>
            <a:srgbClr val="FFCCCC"/>
          </a:solidFill>
          <a:ln w="12700" cap="rnd">
            <a:solidFill>
              <a:srgbClr val="000000"/>
            </a:solidFill>
          </a:ln>
        </p:spPr>
        <p:txBody>
          <a:bodyPr lIns="45719" rIns="45719"/>
          <a:lstStyle/>
          <a:p>
            <a:endParaRPr/>
          </a:p>
        </p:txBody>
      </p:sp>
      <p:sp>
        <p:nvSpPr>
          <p:cNvPr id="563" name="Freeform 29"/>
          <p:cNvSpPr/>
          <p:nvPr/>
        </p:nvSpPr>
        <p:spPr>
          <a:xfrm>
            <a:off x="5435603" y="4548187"/>
            <a:ext cx="160338" cy="47942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152"/>
                </a:lnTo>
                <a:lnTo>
                  <a:pt x="0" y="21600"/>
                </a:lnTo>
                <a:lnTo>
                  <a:pt x="21600" y="14948"/>
                </a:lnTo>
                <a:lnTo>
                  <a:pt x="21600" y="0"/>
                </a:lnTo>
              </a:path>
            </a:pathLst>
          </a:custGeom>
          <a:solidFill>
            <a:srgbClr val="FFCCCC"/>
          </a:solidFill>
          <a:ln w="12700" cap="rnd">
            <a:solidFill>
              <a:srgbClr val="000000"/>
            </a:solidFill>
          </a:ln>
        </p:spPr>
        <p:txBody>
          <a:bodyPr lIns="45719" rIns="45719"/>
          <a:lstStyle/>
          <a:p>
            <a:endParaRPr/>
          </a:p>
        </p:txBody>
      </p:sp>
      <p:sp>
        <p:nvSpPr>
          <p:cNvPr id="564" name="Freeform 30"/>
          <p:cNvSpPr/>
          <p:nvPr/>
        </p:nvSpPr>
        <p:spPr>
          <a:xfrm>
            <a:off x="2920999" y="3805240"/>
            <a:ext cx="4067176" cy="160339"/>
          </a:xfrm>
          <a:custGeom>
            <a:avLst/>
            <a:gdLst/>
            <a:ahLst/>
            <a:cxnLst>
              <a:cxn ang="0">
                <a:pos x="wd2" y="hd2"/>
              </a:cxn>
              <a:cxn ang="5400000">
                <a:pos x="wd2" y="hd2"/>
              </a:cxn>
              <a:cxn ang="10800000">
                <a:pos x="wd2" y="hd2"/>
              </a:cxn>
              <a:cxn ang="16200000">
                <a:pos x="wd2" y="hd2"/>
              </a:cxn>
            </a:cxnLst>
            <a:rect l="0" t="0" r="r" b="b"/>
            <a:pathLst>
              <a:path w="21600" h="21600" extrusionOk="0">
                <a:moveTo>
                  <a:pt x="843" y="0"/>
                </a:moveTo>
                <a:lnTo>
                  <a:pt x="21600" y="0"/>
                </a:lnTo>
                <a:lnTo>
                  <a:pt x="20748" y="21600"/>
                </a:lnTo>
                <a:lnTo>
                  <a:pt x="0" y="21600"/>
                </a:lnTo>
                <a:lnTo>
                  <a:pt x="843" y="0"/>
                </a:lnTo>
              </a:path>
            </a:pathLst>
          </a:custGeom>
          <a:solidFill>
            <a:srgbClr val="FFCCCC"/>
          </a:solidFill>
          <a:ln w="12700" cap="rnd">
            <a:solidFill>
              <a:srgbClr val="000000"/>
            </a:solidFill>
          </a:ln>
        </p:spPr>
        <p:txBody>
          <a:bodyPr lIns="45719" rIns="45719"/>
          <a:lstStyle/>
          <a:p>
            <a:endParaRPr/>
          </a:p>
        </p:txBody>
      </p:sp>
      <p:sp>
        <p:nvSpPr>
          <p:cNvPr id="565" name="Freeform 31"/>
          <p:cNvSpPr/>
          <p:nvPr/>
        </p:nvSpPr>
        <p:spPr>
          <a:xfrm>
            <a:off x="2920999" y="3965578"/>
            <a:ext cx="3908426" cy="319088"/>
          </a:xfrm>
          <a:prstGeom prst="rect">
            <a:avLst/>
          </a:prstGeom>
          <a:solidFill>
            <a:srgbClr val="FFCCCC"/>
          </a:solidFill>
          <a:ln w="12700" cap="rnd">
            <a:solidFill>
              <a:srgbClr val="000000"/>
            </a:solidFill>
          </a:ln>
        </p:spPr>
        <p:txBody>
          <a:bodyPr lIns="45719" rIns="45719"/>
          <a:lstStyle/>
          <a:p>
            <a:endParaRPr/>
          </a:p>
        </p:txBody>
      </p:sp>
      <p:sp>
        <p:nvSpPr>
          <p:cNvPr id="566" name="Freeform 32"/>
          <p:cNvSpPr/>
          <p:nvPr/>
        </p:nvSpPr>
        <p:spPr>
          <a:xfrm>
            <a:off x="6829428" y="3805237"/>
            <a:ext cx="158750" cy="47942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152"/>
                </a:lnTo>
                <a:lnTo>
                  <a:pt x="0" y="21600"/>
                </a:lnTo>
                <a:lnTo>
                  <a:pt x="21600" y="14948"/>
                </a:lnTo>
                <a:lnTo>
                  <a:pt x="21600" y="0"/>
                </a:lnTo>
              </a:path>
            </a:pathLst>
          </a:custGeom>
          <a:solidFill>
            <a:srgbClr val="FFCCCC"/>
          </a:solidFill>
          <a:ln w="12700" cap="rnd">
            <a:solidFill>
              <a:srgbClr val="000000"/>
            </a:solidFill>
          </a:ln>
        </p:spPr>
        <p:txBody>
          <a:bodyPr lIns="45719" rIns="45719"/>
          <a:lstStyle/>
          <a:p>
            <a:endParaRPr/>
          </a:p>
        </p:txBody>
      </p:sp>
      <p:sp>
        <p:nvSpPr>
          <p:cNvPr id="567" name="Freeform 33"/>
          <p:cNvSpPr/>
          <p:nvPr/>
        </p:nvSpPr>
        <p:spPr>
          <a:xfrm>
            <a:off x="2959100" y="3043240"/>
            <a:ext cx="4894263" cy="160339"/>
          </a:xfrm>
          <a:custGeom>
            <a:avLst/>
            <a:gdLst/>
            <a:ahLst/>
            <a:cxnLst>
              <a:cxn ang="0">
                <a:pos x="wd2" y="hd2"/>
              </a:cxn>
              <a:cxn ang="5400000">
                <a:pos x="wd2" y="hd2"/>
              </a:cxn>
              <a:cxn ang="10800000">
                <a:pos x="wd2" y="hd2"/>
              </a:cxn>
              <a:cxn ang="16200000">
                <a:pos x="wd2" y="hd2"/>
              </a:cxn>
            </a:cxnLst>
            <a:rect l="0" t="0" r="r" b="b"/>
            <a:pathLst>
              <a:path w="21600" h="21600" extrusionOk="0">
                <a:moveTo>
                  <a:pt x="701" y="0"/>
                </a:moveTo>
                <a:lnTo>
                  <a:pt x="21600" y="0"/>
                </a:lnTo>
                <a:lnTo>
                  <a:pt x="20892" y="21600"/>
                </a:lnTo>
                <a:lnTo>
                  <a:pt x="0" y="21600"/>
                </a:lnTo>
                <a:lnTo>
                  <a:pt x="701" y="0"/>
                </a:lnTo>
              </a:path>
            </a:pathLst>
          </a:custGeom>
          <a:solidFill>
            <a:srgbClr val="FFCCCC"/>
          </a:solidFill>
          <a:ln w="12700" cap="rnd">
            <a:solidFill>
              <a:srgbClr val="000000"/>
            </a:solidFill>
          </a:ln>
        </p:spPr>
        <p:txBody>
          <a:bodyPr lIns="45719" rIns="45719"/>
          <a:lstStyle/>
          <a:p>
            <a:endParaRPr/>
          </a:p>
        </p:txBody>
      </p:sp>
      <p:sp>
        <p:nvSpPr>
          <p:cNvPr id="568" name="Freeform 34"/>
          <p:cNvSpPr/>
          <p:nvPr/>
        </p:nvSpPr>
        <p:spPr>
          <a:xfrm>
            <a:off x="2959100" y="3203577"/>
            <a:ext cx="4733925" cy="319089"/>
          </a:xfrm>
          <a:prstGeom prst="rect">
            <a:avLst/>
          </a:prstGeom>
          <a:solidFill>
            <a:srgbClr val="FFCCCC"/>
          </a:solidFill>
          <a:ln w="12700" cap="rnd">
            <a:solidFill>
              <a:srgbClr val="000000"/>
            </a:solidFill>
          </a:ln>
        </p:spPr>
        <p:txBody>
          <a:bodyPr lIns="45719" rIns="45719"/>
          <a:lstStyle/>
          <a:p>
            <a:endParaRPr/>
          </a:p>
        </p:txBody>
      </p:sp>
      <p:sp>
        <p:nvSpPr>
          <p:cNvPr id="569" name="Freeform 35"/>
          <p:cNvSpPr/>
          <p:nvPr/>
        </p:nvSpPr>
        <p:spPr>
          <a:xfrm>
            <a:off x="7680328" y="3043238"/>
            <a:ext cx="160338" cy="47942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152"/>
                </a:lnTo>
                <a:lnTo>
                  <a:pt x="0" y="21600"/>
                </a:lnTo>
                <a:lnTo>
                  <a:pt x="21600" y="14376"/>
                </a:lnTo>
                <a:lnTo>
                  <a:pt x="21600" y="0"/>
                </a:lnTo>
              </a:path>
            </a:pathLst>
          </a:custGeom>
          <a:solidFill>
            <a:srgbClr val="FFCCCC"/>
          </a:solidFill>
          <a:ln w="12700" cap="rnd">
            <a:solidFill>
              <a:srgbClr val="000000"/>
            </a:solidFill>
          </a:ln>
        </p:spPr>
        <p:txBody>
          <a:bodyPr lIns="45719" rIns="45719"/>
          <a:lstStyle/>
          <a:p>
            <a:endParaRPr/>
          </a:p>
        </p:txBody>
      </p:sp>
      <p:sp>
        <p:nvSpPr>
          <p:cNvPr id="570" name="Freeform 36"/>
          <p:cNvSpPr/>
          <p:nvPr/>
        </p:nvSpPr>
        <p:spPr>
          <a:xfrm>
            <a:off x="2984502" y="2298702"/>
            <a:ext cx="5251451" cy="149227"/>
          </a:xfrm>
          <a:custGeom>
            <a:avLst/>
            <a:gdLst/>
            <a:ahLst/>
            <a:cxnLst>
              <a:cxn ang="0">
                <a:pos x="wd2" y="hd2"/>
              </a:cxn>
              <a:cxn ang="5400000">
                <a:pos x="wd2" y="hd2"/>
              </a:cxn>
              <a:cxn ang="10800000">
                <a:pos x="wd2" y="hd2"/>
              </a:cxn>
              <a:cxn ang="16200000">
                <a:pos x="wd2" y="hd2"/>
              </a:cxn>
            </a:cxnLst>
            <a:rect l="0" t="0" r="r" b="b"/>
            <a:pathLst>
              <a:path w="21600" h="21600" extrusionOk="0">
                <a:moveTo>
                  <a:pt x="653" y="0"/>
                </a:moveTo>
                <a:lnTo>
                  <a:pt x="21600" y="0"/>
                </a:lnTo>
                <a:lnTo>
                  <a:pt x="20934" y="21600"/>
                </a:lnTo>
                <a:lnTo>
                  <a:pt x="0" y="21600"/>
                </a:lnTo>
                <a:lnTo>
                  <a:pt x="653" y="0"/>
                </a:lnTo>
              </a:path>
            </a:pathLst>
          </a:custGeom>
          <a:solidFill>
            <a:srgbClr val="FFCCCC"/>
          </a:solidFill>
          <a:ln w="12700" cap="rnd">
            <a:solidFill>
              <a:srgbClr val="000000"/>
            </a:solidFill>
          </a:ln>
        </p:spPr>
        <p:txBody>
          <a:bodyPr lIns="45719" rIns="45719"/>
          <a:lstStyle/>
          <a:p>
            <a:endParaRPr/>
          </a:p>
        </p:txBody>
      </p:sp>
      <p:sp>
        <p:nvSpPr>
          <p:cNvPr id="571" name="Freeform 37"/>
          <p:cNvSpPr/>
          <p:nvPr/>
        </p:nvSpPr>
        <p:spPr>
          <a:xfrm>
            <a:off x="2984500" y="2447927"/>
            <a:ext cx="5091113" cy="333377"/>
          </a:xfrm>
          <a:prstGeom prst="rect">
            <a:avLst/>
          </a:prstGeom>
          <a:solidFill>
            <a:srgbClr val="FFCCCC"/>
          </a:solidFill>
          <a:ln w="12700" cap="rnd">
            <a:solidFill>
              <a:srgbClr val="000000"/>
            </a:solidFill>
          </a:ln>
        </p:spPr>
        <p:txBody>
          <a:bodyPr lIns="45719" rIns="45719"/>
          <a:lstStyle/>
          <a:p>
            <a:endParaRPr/>
          </a:p>
        </p:txBody>
      </p:sp>
      <p:sp>
        <p:nvSpPr>
          <p:cNvPr id="572" name="Freeform 38"/>
          <p:cNvSpPr/>
          <p:nvPr/>
        </p:nvSpPr>
        <p:spPr>
          <a:xfrm>
            <a:off x="8075614" y="2298700"/>
            <a:ext cx="160339" cy="4826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679"/>
                </a:lnTo>
                <a:lnTo>
                  <a:pt x="0" y="21600"/>
                </a:lnTo>
                <a:lnTo>
                  <a:pt x="21600" y="14424"/>
                </a:lnTo>
                <a:lnTo>
                  <a:pt x="21600" y="0"/>
                </a:lnTo>
              </a:path>
            </a:pathLst>
          </a:custGeom>
          <a:solidFill>
            <a:srgbClr val="FFCCCC"/>
          </a:solidFill>
          <a:ln w="12700" cap="rnd">
            <a:solidFill>
              <a:srgbClr val="000000"/>
            </a:solidFill>
          </a:ln>
        </p:spPr>
        <p:txBody>
          <a:bodyPr lIns="45719" rIns="45719"/>
          <a:lstStyle/>
          <a:p>
            <a:endParaRPr/>
          </a:p>
        </p:txBody>
      </p:sp>
      <p:sp>
        <p:nvSpPr>
          <p:cNvPr id="573" name="Freeform 39"/>
          <p:cNvSpPr/>
          <p:nvPr/>
        </p:nvSpPr>
        <p:spPr>
          <a:xfrm>
            <a:off x="2946402" y="1584328"/>
            <a:ext cx="6076951" cy="160338"/>
          </a:xfrm>
          <a:custGeom>
            <a:avLst/>
            <a:gdLst/>
            <a:ahLst/>
            <a:cxnLst>
              <a:cxn ang="0">
                <a:pos x="wd2" y="hd2"/>
              </a:cxn>
              <a:cxn ang="5400000">
                <a:pos x="wd2" y="hd2"/>
              </a:cxn>
              <a:cxn ang="10800000">
                <a:pos x="wd2" y="hd2"/>
              </a:cxn>
              <a:cxn ang="16200000">
                <a:pos x="wd2" y="hd2"/>
              </a:cxn>
            </a:cxnLst>
            <a:rect l="0" t="0" r="r" b="b"/>
            <a:pathLst>
              <a:path w="21600" h="21600" extrusionOk="0">
                <a:moveTo>
                  <a:pt x="564" y="0"/>
                </a:moveTo>
                <a:lnTo>
                  <a:pt x="21600" y="0"/>
                </a:lnTo>
                <a:lnTo>
                  <a:pt x="21030" y="21600"/>
                </a:lnTo>
                <a:lnTo>
                  <a:pt x="0" y="21600"/>
                </a:lnTo>
                <a:lnTo>
                  <a:pt x="564" y="0"/>
                </a:lnTo>
              </a:path>
            </a:pathLst>
          </a:custGeom>
          <a:solidFill>
            <a:srgbClr val="FFCCCC"/>
          </a:solidFill>
          <a:ln w="12700" cap="rnd">
            <a:solidFill>
              <a:srgbClr val="000000"/>
            </a:solidFill>
          </a:ln>
        </p:spPr>
        <p:txBody>
          <a:bodyPr lIns="45719" rIns="45719"/>
          <a:lstStyle/>
          <a:p>
            <a:endParaRPr/>
          </a:p>
        </p:txBody>
      </p:sp>
      <p:sp>
        <p:nvSpPr>
          <p:cNvPr id="574" name="Freeform 40"/>
          <p:cNvSpPr/>
          <p:nvPr/>
        </p:nvSpPr>
        <p:spPr>
          <a:xfrm>
            <a:off x="2946402" y="1744665"/>
            <a:ext cx="5918201" cy="331789"/>
          </a:xfrm>
          <a:prstGeom prst="rect">
            <a:avLst/>
          </a:prstGeom>
          <a:solidFill>
            <a:srgbClr val="FFCCCC"/>
          </a:solidFill>
          <a:ln w="12700" cap="rnd">
            <a:solidFill>
              <a:srgbClr val="000000"/>
            </a:solidFill>
          </a:ln>
        </p:spPr>
        <p:txBody>
          <a:bodyPr lIns="45719" rIns="45719"/>
          <a:lstStyle/>
          <a:p>
            <a:endParaRPr/>
          </a:p>
        </p:txBody>
      </p:sp>
      <p:sp>
        <p:nvSpPr>
          <p:cNvPr id="575" name="Freeform 41"/>
          <p:cNvSpPr/>
          <p:nvPr/>
        </p:nvSpPr>
        <p:spPr>
          <a:xfrm>
            <a:off x="8864603" y="1584328"/>
            <a:ext cx="158750" cy="49212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968"/>
                </a:lnTo>
                <a:lnTo>
                  <a:pt x="0" y="21600"/>
                </a:lnTo>
                <a:lnTo>
                  <a:pt x="21600" y="14493"/>
                </a:lnTo>
                <a:lnTo>
                  <a:pt x="21600" y="0"/>
                </a:lnTo>
              </a:path>
            </a:pathLst>
          </a:custGeom>
          <a:solidFill>
            <a:srgbClr val="FFCCCC"/>
          </a:solidFill>
          <a:ln w="12700" cap="rnd">
            <a:solidFill>
              <a:srgbClr val="000000"/>
            </a:solidFill>
          </a:ln>
        </p:spPr>
        <p:txBody>
          <a:bodyPr lIns="45719" rIns="45719"/>
          <a:lstStyle/>
          <a:p>
            <a:endParaRPr/>
          </a:p>
        </p:txBody>
      </p:sp>
      <p:sp>
        <p:nvSpPr>
          <p:cNvPr id="576" name="Line 42"/>
          <p:cNvSpPr/>
          <p:nvPr/>
        </p:nvSpPr>
        <p:spPr>
          <a:xfrm>
            <a:off x="2951161" y="5164137"/>
            <a:ext cx="5913439" cy="1"/>
          </a:xfrm>
          <a:prstGeom prst="line">
            <a:avLst/>
          </a:prstGeom>
          <a:ln w="12700">
            <a:solidFill>
              <a:srgbClr val="000000"/>
            </a:solidFill>
          </a:ln>
        </p:spPr>
        <p:txBody>
          <a:bodyPr lIns="45719" rIns="45719"/>
          <a:lstStyle/>
          <a:p>
            <a:endParaRPr/>
          </a:p>
        </p:txBody>
      </p:sp>
      <p:sp>
        <p:nvSpPr>
          <p:cNvPr id="577" name="Line 43"/>
          <p:cNvSpPr/>
          <p:nvPr/>
        </p:nvSpPr>
        <p:spPr>
          <a:xfrm>
            <a:off x="2946400" y="5168903"/>
            <a:ext cx="0" cy="66676"/>
          </a:xfrm>
          <a:prstGeom prst="line">
            <a:avLst/>
          </a:prstGeom>
          <a:ln w="12700">
            <a:solidFill>
              <a:srgbClr val="000000"/>
            </a:solidFill>
          </a:ln>
        </p:spPr>
        <p:txBody>
          <a:bodyPr lIns="45719" rIns="45719"/>
          <a:lstStyle/>
          <a:p>
            <a:endParaRPr/>
          </a:p>
        </p:txBody>
      </p:sp>
      <p:sp>
        <p:nvSpPr>
          <p:cNvPr id="578" name="Line 44"/>
          <p:cNvSpPr/>
          <p:nvPr/>
        </p:nvSpPr>
        <p:spPr>
          <a:xfrm>
            <a:off x="4127500" y="5168903"/>
            <a:ext cx="0" cy="66676"/>
          </a:xfrm>
          <a:prstGeom prst="line">
            <a:avLst/>
          </a:prstGeom>
          <a:ln w="12700">
            <a:solidFill>
              <a:srgbClr val="000000"/>
            </a:solidFill>
          </a:ln>
        </p:spPr>
        <p:txBody>
          <a:bodyPr lIns="45719" rIns="45719"/>
          <a:lstStyle/>
          <a:p>
            <a:endParaRPr/>
          </a:p>
        </p:txBody>
      </p:sp>
      <p:sp>
        <p:nvSpPr>
          <p:cNvPr id="579" name="Line 45"/>
          <p:cNvSpPr/>
          <p:nvPr/>
        </p:nvSpPr>
        <p:spPr>
          <a:xfrm>
            <a:off x="5311775" y="5168903"/>
            <a:ext cx="0" cy="66676"/>
          </a:xfrm>
          <a:prstGeom prst="line">
            <a:avLst/>
          </a:prstGeom>
          <a:ln w="12700">
            <a:solidFill>
              <a:srgbClr val="000000"/>
            </a:solidFill>
          </a:ln>
        </p:spPr>
        <p:txBody>
          <a:bodyPr lIns="45719" rIns="45719"/>
          <a:lstStyle/>
          <a:p>
            <a:endParaRPr/>
          </a:p>
        </p:txBody>
      </p:sp>
      <p:sp>
        <p:nvSpPr>
          <p:cNvPr id="580" name="Line 46"/>
          <p:cNvSpPr/>
          <p:nvPr/>
        </p:nvSpPr>
        <p:spPr>
          <a:xfrm>
            <a:off x="6496050" y="5168903"/>
            <a:ext cx="0" cy="66676"/>
          </a:xfrm>
          <a:prstGeom prst="line">
            <a:avLst/>
          </a:prstGeom>
          <a:ln w="12700">
            <a:solidFill>
              <a:srgbClr val="000000"/>
            </a:solidFill>
          </a:ln>
        </p:spPr>
        <p:txBody>
          <a:bodyPr lIns="45719" rIns="45719"/>
          <a:lstStyle/>
          <a:p>
            <a:endParaRPr/>
          </a:p>
        </p:txBody>
      </p:sp>
      <p:sp>
        <p:nvSpPr>
          <p:cNvPr id="581" name="Line 47"/>
          <p:cNvSpPr/>
          <p:nvPr/>
        </p:nvSpPr>
        <p:spPr>
          <a:xfrm>
            <a:off x="7680325" y="5168903"/>
            <a:ext cx="0" cy="66676"/>
          </a:xfrm>
          <a:prstGeom prst="line">
            <a:avLst/>
          </a:prstGeom>
          <a:ln w="12700">
            <a:solidFill>
              <a:srgbClr val="000000"/>
            </a:solidFill>
          </a:ln>
        </p:spPr>
        <p:txBody>
          <a:bodyPr lIns="45719" rIns="45719"/>
          <a:lstStyle/>
          <a:p>
            <a:endParaRPr/>
          </a:p>
        </p:txBody>
      </p:sp>
      <p:sp>
        <p:nvSpPr>
          <p:cNvPr id="582" name="Line 48"/>
          <p:cNvSpPr/>
          <p:nvPr/>
        </p:nvSpPr>
        <p:spPr>
          <a:xfrm>
            <a:off x="8864600" y="5168903"/>
            <a:ext cx="0" cy="66676"/>
          </a:xfrm>
          <a:prstGeom prst="line">
            <a:avLst/>
          </a:prstGeom>
          <a:ln w="12700">
            <a:solidFill>
              <a:srgbClr val="000000"/>
            </a:solidFill>
          </a:ln>
        </p:spPr>
        <p:txBody>
          <a:bodyPr lIns="45719" rIns="45719"/>
          <a:lstStyle/>
          <a:p>
            <a:endParaRPr/>
          </a:p>
        </p:txBody>
      </p:sp>
      <p:sp>
        <p:nvSpPr>
          <p:cNvPr id="583" name="Rectangle 49"/>
          <p:cNvSpPr txBox="1"/>
          <p:nvPr/>
        </p:nvSpPr>
        <p:spPr>
          <a:xfrm>
            <a:off x="2781300" y="5354637"/>
            <a:ext cx="311150" cy="3512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0</a:t>
            </a:r>
          </a:p>
        </p:txBody>
      </p:sp>
      <p:sp>
        <p:nvSpPr>
          <p:cNvPr id="584" name="Rectangle 50"/>
          <p:cNvSpPr txBox="1"/>
          <p:nvPr/>
        </p:nvSpPr>
        <p:spPr>
          <a:xfrm>
            <a:off x="3841750" y="5354637"/>
            <a:ext cx="565150" cy="3512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100</a:t>
            </a:r>
          </a:p>
        </p:txBody>
      </p:sp>
      <p:sp>
        <p:nvSpPr>
          <p:cNvPr id="585" name="Rectangle 51"/>
          <p:cNvSpPr txBox="1"/>
          <p:nvPr/>
        </p:nvSpPr>
        <p:spPr>
          <a:xfrm>
            <a:off x="5026025" y="5354637"/>
            <a:ext cx="565150" cy="3512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200</a:t>
            </a:r>
          </a:p>
        </p:txBody>
      </p:sp>
      <p:sp>
        <p:nvSpPr>
          <p:cNvPr id="586" name="Rectangle 52"/>
          <p:cNvSpPr txBox="1"/>
          <p:nvPr/>
        </p:nvSpPr>
        <p:spPr>
          <a:xfrm>
            <a:off x="6210300" y="5354637"/>
            <a:ext cx="565150" cy="3512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300</a:t>
            </a:r>
          </a:p>
        </p:txBody>
      </p:sp>
      <p:sp>
        <p:nvSpPr>
          <p:cNvPr id="587" name="Rectangle 53"/>
          <p:cNvSpPr txBox="1"/>
          <p:nvPr/>
        </p:nvSpPr>
        <p:spPr>
          <a:xfrm>
            <a:off x="7394575" y="5354637"/>
            <a:ext cx="565150" cy="3512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400</a:t>
            </a:r>
          </a:p>
        </p:txBody>
      </p:sp>
      <p:sp>
        <p:nvSpPr>
          <p:cNvPr id="588" name="Rectangle 54"/>
          <p:cNvSpPr txBox="1"/>
          <p:nvPr/>
        </p:nvSpPr>
        <p:spPr>
          <a:xfrm>
            <a:off x="8578850" y="5354637"/>
            <a:ext cx="565150" cy="3512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500</a:t>
            </a:r>
          </a:p>
        </p:txBody>
      </p:sp>
      <p:sp>
        <p:nvSpPr>
          <p:cNvPr id="589" name="Line 55"/>
          <p:cNvSpPr/>
          <p:nvPr/>
        </p:nvSpPr>
        <p:spPr>
          <a:xfrm flipV="1">
            <a:off x="2946400" y="1611316"/>
            <a:ext cx="1" cy="3551238"/>
          </a:xfrm>
          <a:prstGeom prst="line">
            <a:avLst/>
          </a:prstGeom>
          <a:ln w="12700">
            <a:solidFill>
              <a:srgbClr val="000000"/>
            </a:solidFill>
          </a:ln>
        </p:spPr>
        <p:txBody>
          <a:bodyPr lIns="45719" rIns="45719"/>
          <a:lstStyle/>
          <a:p>
            <a:endParaRPr/>
          </a:p>
        </p:txBody>
      </p:sp>
      <p:sp>
        <p:nvSpPr>
          <p:cNvPr id="590" name="Line 56"/>
          <p:cNvSpPr/>
          <p:nvPr/>
        </p:nvSpPr>
        <p:spPr>
          <a:xfrm flipH="1">
            <a:off x="2887661" y="5164137"/>
            <a:ext cx="58739" cy="1"/>
          </a:xfrm>
          <a:prstGeom prst="line">
            <a:avLst/>
          </a:prstGeom>
          <a:ln w="12700">
            <a:solidFill>
              <a:srgbClr val="000000"/>
            </a:solidFill>
          </a:ln>
        </p:spPr>
        <p:txBody>
          <a:bodyPr lIns="45719" rIns="45719"/>
          <a:lstStyle/>
          <a:p>
            <a:endParaRPr/>
          </a:p>
        </p:txBody>
      </p:sp>
      <p:sp>
        <p:nvSpPr>
          <p:cNvPr id="591" name="Line 57"/>
          <p:cNvSpPr/>
          <p:nvPr/>
        </p:nvSpPr>
        <p:spPr>
          <a:xfrm flipH="1">
            <a:off x="2862261" y="4419600"/>
            <a:ext cx="58739" cy="0"/>
          </a:xfrm>
          <a:prstGeom prst="line">
            <a:avLst/>
          </a:prstGeom>
          <a:ln w="12700">
            <a:solidFill>
              <a:srgbClr val="000000"/>
            </a:solidFill>
          </a:ln>
        </p:spPr>
        <p:txBody>
          <a:bodyPr lIns="45719" rIns="45719"/>
          <a:lstStyle/>
          <a:p>
            <a:endParaRPr/>
          </a:p>
        </p:txBody>
      </p:sp>
      <p:sp>
        <p:nvSpPr>
          <p:cNvPr id="592" name="Line 58"/>
          <p:cNvSpPr/>
          <p:nvPr/>
        </p:nvSpPr>
        <p:spPr>
          <a:xfrm flipH="1">
            <a:off x="2849561" y="3867150"/>
            <a:ext cx="58739" cy="0"/>
          </a:xfrm>
          <a:prstGeom prst="line">
            <a:avLst/>
          </a:prstGeom>
          <a:ln w="12700">
            <a:solidFill>
              <a:srgbClr val="000000"/>
            </a:solidFill>
          </a:ln>
        </p:spPr>
        <p:txBody>
          <a:bodyPr lIns="45719" rIns="45719"/>
          <a:lstStyle/>
          <a:p>
            <a:endParaRPr/>
          </a:p>
        </p:txBody>
      </p:sp>
      <p:sp>
        <p:nvSpPr>
          <p:cNvPr id="593" name="Line 59"/>
          <p:cNvSpPr/>
          <p:nvPr/>
        </p:nvSpPr>
        <p:spPr>
          <a:xfrm flipH="1">
            <a:off x="2887661" y="3657600"/>
            <a:ext cx="58739" cy="0"/>
          </a:xfrm>
          <a:prstGeom prst="line">
            <a:avLst/>
          </a:prstGeom>
          <a:ln w="12700">
            <a:solidFill>
              <a:srgbClr val="000000"/>
            </a:solidFill>
          </a:ln>
        </p:spPr>
        <p:txBody>
          <a:bodyPr lIns="45719" rIns="45719"/>
          <a:lstStyle/>
          <a:p>
            <a:endParaRPr/>
          </a:p>
        </p:txBody>
      </p:sp>
      <p:sp>
        <p:nvSpPr>
          <p:cNvPr id="594" name="Line 60"/>
          <p:cNvSpPr/>
          <p:nvPr/>
        </p:nvSpPr>
        <p:spPr>
          <a:xfrm flipH="1">
            <a:off x="2887661" y="3067050"/>
            <a:ext cx="58739" cy="0"/>
          </a:xfrm>
          <a:prstGeom prst="line">
            <a:avLst/>
          </a:prstGeom>
          <a:ln w="12700">
            <a:solidFill>
              <a:srgbClr val="000000"/>
            </a:solidFill>
          </a:ln>
        </p:spPr>
        <p:txBody>
          <a:bodyPr lIns="45719" rIns="45719"/>
          <a:lstStyle/>
          <a:p>
            <a:endParaRPr/>
          </a:p>
        </p:txBody>
      </p:sp>
      <p:sp>
        <p:nvSpPr>
          <p:cNvPr id="595" name="Line 61"/>
          <p:cNvSpPr/>
          <p:nvPr/>
        </p:nvSpPr>
        <p:spPr>
          <a:xfrm flipH="1">
            <a:off x="2925761" y="2311400"/>
            <a:ext cx="58739" cy="0"/>
          </a:xfrm>
          <a:prstGeom prst="line">
            <a:avLst/>
          </a:prstGeom>
          <a:ln w="12700">
            <a:solidFill>
              <a:srgbClr val="000000"/>
            </a:solidFill>
          </a:ln>
        </p:spPr>
        <p:txBody>
          <a:bodyPr lIns="45719" rIns="45719"/>
          <a:lstStyle/>
          <a:p>
            <a:endParaRPr/>
          </a:p>
        </p:txBody>
      </p:sp>
      <p:sp>
        <p:nvSpPr>
          <p:cNvPr id="596" name="Line 62"/>
          <p:cNvSpPr/>
          <p:nvPr/>
        </p:nvSpPr>
        <p:spPr>
          <a:xfrm flipH="1">
            <a:off x="2887661" y="1608137"/>
            <a:ext cx="58739" cy="1"/>
          </a:xfrm>
          <a:prstGeom prst="line">
            <a:avLst/>
          </a:prstGeom>
          <a:ln w="12700">
            <a:solidFill>
              <a:srgbClr val="000000"/>
            </a:solidFill>
          </a:ln>
        </p:spPr>
        <p:txBody>
          <a:bodyPr lIns="45719" rIns="45719"/>
          <a:lstStyle/>
          <a:p>
            <a:endParaRPr/>
          </a:p>
        </p:txBody>
      </p:sp>
      <p:sp>
        <p:nvSpPr>
          <p:cNvPr id="597" name="Rectangle 63"/>
          <p:cNvSpPr txBox="1"/>
          <p:nvPr/>
        </p:nvSpPr>
        <p:spPr>
          <a:xfrm>
            <a:off x="2014536" y="4695825"/>
            <a:ext cx="872035" cy="3758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sz="2000">
                <a:latin typeface="Arial"/>
                <a:ea typeface="Arial"/>
                <a:cs typeface="Arial"/>
                <a:sym typeface="Arial"/>
              </a:defRPr>
            </a:lvl1pPr>
          </a:lstStyle>
          <a:p>
            <a:r>
              <a:t>PETN</a:t>
            </a:r>
          </a:p>
        </p:txBody>
      </p:sp>
      <p:sp>
        <p:nvSpPr>
          <p:cNvPr id="598" name="Rectangle 64"/>
          <p:cNvSpPr txBox="1"/>
          <p:nvPr/>
        </p:nvSpPr>
        <p:spPr>
          <a:xfrm>
            <a:off x="2130427" y="3884612"/>
            <a:ext cx="729368" cy="3758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sz="2000">
                <a:latin typeface="Arial"/>
                <a:ea typeface="Arial"/>
                <a:cs typeface="Arial"/>
                <a:sym typeface="Arial"/>
              </a:defRPr>
            </a:lvl1pPr>
          </a:lstStyle>
          <a:p>
            <a:r>
              <a:t>RDX</a:t>
            </a:r>
          </a:p>
        </p:txBody>
      </p:sp>
      <p:sp>
        <p:nvSpPr>
          <p:cNvPr id="599" name="Rectangle 65"/>
          <p:cNvSpPr txBox="1"/>
          <p:nvPr/>
        </p:nvSpPr>
        <p:spPr>
          <a:xfrm>
            <a:off x="2127252" y="3140075"/>
            <a:ext cx="756618" cy="3758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sz="2000">
                <a:latin typeface="Arial"/>
                <a:ea typeface="Arial"/>
                <a:cs typeface="Arial"/>
                <a:sym typeface="Arial"/>
              </a:defRPr>
            </a:lvl1pPr>
          </a:lstStyle>
          <a:p>
            <a:r>
              <a:t>HMX</a:t>
            </a:r>
          </a:p>
        </p:txBody>
      </p:sp>
      <p:sp>
        <p:nvSpPr>
          <p:cNvPr id="600" name="Rectangle 66"/>
          <p:cNvSpPr txBox="1"/>
          <p:nvPr/>
        </p:nvSpPr>
        <p:spPr>
          <a:xfrm>
            <a:off x="2236790" y="2384425"/>
            <a:ext cx="686086" cy="3758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sz="2000">
                <a:latin typeface="Arial"/>
                <a:ea typeface="Arial"/>
                <a:cs typeface="Arial"/>
                <a:sym typeface="Arial"/>
              </a:defRPr>
            </a:lvl1pPr>
          </a:lstStyle>
          <a:p>
            <a:r>
              <a:t>PSF</a:t>
            </a:r>
          </a:p>
        </p:txBody>
      </p:sp>
      <p:sp>
        <p:nvSpPr>
          <p:cNvPr id="601" name="Rectangle 67"/>
          <p:cNvSpPr txBox="1"/>
          <p:nvPr/>
        </p:nvSpPr>
        <p:spPr>
          <a:xfrm>
            <a:off x="1547812" y="1681163"/>
            <a:ext cx="1314463" cy="3758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sz="2000">
                <a:latin typeface="Arial"/>
                <a:ea typeface="Arial"/>
                <a:cs typeface="Arial"/>
                <a:sym typeface="Arial"/>
              </a:defRPr>
            </a:lvl1pPr>
          </a:lstStyle>
          <a:p>
            <a:r>
              <a:t>HNS/HTX</a:t>
            </a:r>
          </a:p>
        </p:txBody>
      </p:sp>
      <p:sp>
        <p:nvSpPr>
          <p:cNvPr id="602" name="Rectangle 68"/>
          <p:cNvSpPr txBox="1"/>
          <p:nvPr/>
        </p:nvSpPr>
        <p:spPr>
          <a:xfrm>
            <a:off x="3122611" y="4691062"/>
            <a:ext cx="831851" cy="3512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HEGS</a:t>
            </a:r>
          </a:p>
        </p:txBody>
      </p:sp>
      <p:sp>
        <p:nvSpPr>
          <p:cNvPr id="603" name="Rectangle 69"/>
          <p:cNvSpPr txBox="1"/>
          <p:nvPr/>
        </p:nvSpPr>
        <p:spPr>
          <a:xfrm>
            <a:off x="3097211" y="3949703"/>
            <a:ext cx="3143251" cy="3512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Det. Cord, Shaped Charges</a:t>
            </a:r>
          </a:p>
        </p:txBody>
      </p:sp>
      <p:sp>
        <p:nvSpPr>
          <p:cNvPr id="604" name="Rectangle 70"/>
          <p:cNvSpPr txBox="1"/>
          <p:nvPr/>
        </p:nvSpPr>
        <p:spPr>
          <a:xfrm>
            <a:off x="3122615" y="3181350"/>
            <a:ext cx="3725379" cy="3512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Detonating Cord, Shaped Charges</a:t>
            </a:r>
          </a:p>
        </p:txBody>
      </p:sp>
      <p:sp>
        <p:nvSpPr>
          <p:cNvPr id="605" name="Rectangle 71"/>
          <p:cNvSpPr txBox="1"/>
          <p:nvPr/>
        </p:nvSpPr>
        <p:spPr>
          <a:xfrm>
            <a:off x="3122615" y="1739900"/>
            <a:ext cx="3725379" cy="3512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p>
            <a:pPr>
              <a:defRPr>
                <a:effectLst>
                  <a:outerShdw blurRad="38100" dist="38100" dir="2700000" rotWithShape="0">
                    <a:srgbClr val="C0C0C0"/>
                  </a:outerShdw>
                </a:effectLst>
                <a:latin typeface="Arial"/>
                <a:ea typeface="Arial"/>
                <a:cs typeface="Arial"/>
                <a:sym typeface="Arial"/>
              </a:defRPr>
            </a:pPr>
            <a:r>
              <a:t>Detonating Cord, Shaped Charges</a:t>
            </a:r>
          </a:p>
        </p:txBody>
      </p:sp>
      <p:sp>
        <p:nvSpPr>
          <p:cNvPr id="606" name="Rectangle 72"/>
          <p:cNvSpPr txBox="1"/>
          <p:nvPr/>
        </p:nvSpPr>
        <p:spPr>
          <a:xfrm>
            <a:off x="3160715" y="2435225"/>
            <a:ext cx="3725379" cy="3512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6037" tIns="46037" rIns="46037" bIns="46037">
            <a:spAutoFit/>
          </a:bodyPr>
          <a:lstStyle>
            <a:lvl1pPr>
              <a:defRPr>
                <a:latin typeface="Arial"/>
                <a:ea typeface="Arial"/>
                <a:cs typeface="Arial"/>
                <a:sym typeface="Arial"/>
              </a:defRPr>
            </a:lvl1pPr>
          </a:lstStyle>
          <a:p>
            <a:r>
              <a:t>Detonating Cord, Shaped Charges</a:t>
            </a:r>
          </a:p>
        </p:txBody>
      </p:sp>
      <p:sp>
        <p:nvSpPr>
          <p:cNvPr id="607" name="Rectangle 2"/>
          <p:cNvSpPr txBox="1">
            <a:spLocks noGrp="1"/>
          </p:cNvSpPr>
          <p:nvPr>
            <p:ph type="title"/>
          </p:nvPr>
        </p:nvSpPr>
        <p:spPr>
          <a:xfrm>
            <a:off x="990600" y="232121"/>
            <a:ext cx="10287000" cy="987079"/>
          </a:xfrm>
          <a:prstGeom prst="rect">
            <a:avLst/>
          </a:prstGeom>
        </p:spPr>
        <p:txBody>
          <a:bodyPr/>
          <a:lstStyle>
            <a:lvl1pPr>
              <a:defRPr sz="4000"/>
            </a:lvl1pPr>
          </a:lstStyle>
          <a:p>
            <a:r>
              <a:t>Temperature Ratings Summary  - 1 hr.</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Rectangle 2"/>
          <p:cNvSpPr txBox="1">
            <a:spLocks noGrp="1"/>
          </p:cNvSpPr>
          <p:nvPr>
            <p:ph type="title"/>
          </p:nvPr>
        </p:nvSpPr>
        <p:spPr>
          <a:xfrm>
            <a:off x="838200" y="228600"/>
            <a:ext cx="10515600" cy="1143000"/>
          </a:xfrm>
          <a:prstGeom prst="rect">
            <a:avLst/>
          </a:prstGeom>
        </p:spPr>
        <p:txBody>
          <a:bodyPr/>
          <a:lstStyle>
            <a:lvl1pPr>
              <a:defRPr sz="3900"/>
            </a:lvl1pPr>
          </a:lstStyle>
          <a:p>
            <a:r>
              <a:t>Characteristics of PRIMARY EXPLOSIVES</a:t>
            </a:r>
          </a:p>
        </p:txBody>
      </p:sp>
      <p:sp>
        <p:nvSpPr>
          <p:cNvPr id="610" name="Rectangle 3"/>
          <p:cNvSpPr txBox="1">
            <a:spLocks noGrp="1"/>
          </p:cNvSpPr>
          <p:nvPr>
            <p:ph type="body" idx="1"/>
          </p:nvPr>
        </p:nvSpPr>
        <p:spPr>
          <a:xfrm>
            <a:off x="838200" y="1579424"/>
            <a:ext cx="7214784" cy="3997376"/>
          </a:xfrm>
          <a:prstGeom prst="rect">
            <a:avLst/>
          </a:prstGeom>
        </p:spPr>
        <p:txBody>
          <a:bodyPr/>
          <a:lstStyle/>
          <a:p>
            <a:pPr>
              <a:spcBef>
                <a:spcPts val="500"/>
              </a:spcBef>
              <a:defRPr sz="2400"/>
            </a:pPr>
            <a:r>
              <a:rPr dirty="0"/>
              <a:t>Undergo a deflagration to detonation transition (DDT)</a:t>
            </a:r>
          </a:p>
          <a:p>
            <a:pPr>
              <a:spcBef>
                <a:spcPts val="500"/>
              </a:spcBef>
              <a:defRPr sz="2400"/>
            </a:pPr>
            <a:r>
              <a:rPr dirty="0"/>
              <a:t>Are the </a:t>
            </a:r>
            <a:r>
              <a:rPr i="1" u="sng" dirty="0"/>
              <a:t>most sensitive </a:t>
            </a:r>
            <a:r>
              <a:rPr dirty="0"/>
              <a:t>type of high explosives</a:t>
            </a:r>
          </a:p>
          <a:p>
            <a:pPr>
              <a:spcBef>
                <a:spcPts val="500"/>
              </a:spcBef>
              <a:defRPr sz="2400"/>
            </a:pPr>
            <a:r>
              <a:rPr dirty="0"/>
              <a:t>Are classified as a </a:t>
            </a:r>
            <a:r>
              <a:rPr i="1" u="sng" dirty="0"/>
              <a:t>high explosives</a:t>
            </a:r>
          </a:p>
          <a:p>
            <a:pPr>
              <a:spcBef>
                <a:spcPts val="500"/>
              </a:spcBef>
              <a:defRPr sz="2400"/>
            </a:pPr>
            <a:r>
              <a:rPr dirty="0"/>
              <a:t>Have </a:t>
            </a:r>
            <a:r>
              <a:rPr i="1" u="sng" dirty="0"/>
              <a:t>less energy</a:t>
            </a:r>
            <a:r>
              <a:rPr dirty="0"/>
              <a:t> than secondary explosives</a:t>
            </a:r>
          </a:p>
          <a:p>
            <a:pPr>
              <a:spcBef>
                <a:spcPts val="500"/>
              </a:spcBef>
              <a:defRPr sz="2400"/>
            </a:pPr>
            <a:r>
              <a:rPr dirty="0"/>
              <a:t>Are used in </a:t>
            </a:r>
            <a:r>
              <a:rPr i="1" u="sng" dirty="0"/>
              <a:t>detonators and initiation </a:t>
            </a:r>
            <a:r>
              <a:rPr dirty="0"/>
              <a:t>systems</a:t>
            </a:r>
            <a:endParaRPr sz="2000" i="1" u="sng" dirty="0">
              <a:solidFill>
                <a:srgbClr val="FF6600"/>
              </a:solidFill>
            </a:endParaRPr>
          </a:p>
          <a:p>
            <a:pPr>
              <a:spcBef>
                <a:spcPts val="400"/>
              </a:spcBef>
              <a:defRPr sz="2000" i="1" u="sng">
                <a:solidFill>
                  <a:srgbClr val="FF6600"/>
                </a:solidFill>
              </a:defRPr>
            </a:pPr>
            <a:r>
              <a:rPr sz="2400" dirty="0">
                <a:solidFill>
                  <a:srgbClr val="000090"/>
                </a:solidFill>
              </a:rPr>
              <a:t>Examples:</a:t>
            </a:r>
            <a:r>
              <a:rPr sz="2400" i="0" u="none" dirty="0">
                <a:solidFill>
                  <a:srgbClr val="000090"/>
                </a:solidFill>
              </a:rPr>
              <a:t> Lead </a:t>
            </a:r>
            <a:r>
              <a:rPr sz="2400" i="0" u="none" dirty="0" err="1">
                <a:solidFill>
                  <a:srgbClr val="000090"/>
                </a:solidFill>
              </a:rPr>
              <a:t>azide</a:t>
            </a:r>
            <a:r>
              <a:rPr sz="2400" i="0" u="none" dirty="0">
                <a:solidFill>
                  <a:srgbClr val="000090"/>
                </a:solidFill>
              </a:rPr>
              <a:t>,</a:t>
            </a:r>
            <a:r>
              <a:rPr lang="en-US" sz="2400" i="0" u="none" dirty="0">
                <a:solidFill>
                  <a:srgbClr val="000090"/>
                </a:solidFill>
              </a:rPr>
              <a:t> lead styphnate and mercury fulminate</a:t>
            </a:r>
            <a:endParaRPr sz="2400" dirty="0">
              <a:solidFill>
                <a:srgbClr val="000090"/>
              </a:solidFill>
            </a:endParaRPr>
          </a:p>
        </p:txBody>
      </p:sp>
      <p:pic>
        <p:nvPicPr>
          <p:cNvPr id="611" name="Picture 2" descr="Picture 2"/>
          <p:cNvPicPr>
            <a:picLocks noChangeAspect="1"/>
          </p:cNvPicPr>
          <p:nvPr/>
        </p:nvPicPr>
        <p:blipFill>
          <a:blip r:embed="rId2"/>
          <a:stretch>
            <a:fillRect/>
          </a:stretch>
        </p:blipFill>
        <p:spPr>
          <a:xfrm>
            <a:off x="8343900" y="2731999"/>
            <a:ext cx="2623344" cy="2797970"/>
          </a:xfrm>
          <a:prstGeom prst="rect">
            <a:avLst/>
          </a:prstGeom>
          <a:ln>
            <a:solidFill>
              <a:srgbClr val="808080"/>
            </a:solidFill>
            <a:miter/>
          </a:ln>
        </p:spPr>
      </p:pic>
      <p:sp>
        <p:nvSpPr>
          <p:cNvPr id="612" name="Rectangle 1"/>
          <p:cNvSpPr/>
          <p:nvPr/>
        </p:nvSpPr>
        <p:spPr>
          <a:xfrm>
            <a:off x="9379346" y="3343321"/>
            <a:ext cx="228601" cy="1104901"/>
          </a:xfrm>
          <a:prstGeom prst="rect">
            <a:avLst/>
          </a:prstGeom>
          <a:solidFill>
            <a:schemeClr val="accent1"/>
          </a:solidFill>
          <a:ln w="19050">
            <a:solidFill>
              <a:srgbClr val="009570"/>
            </a:solidFill>
          </a:ln>
        </p:spPr>
        <p:txBody>
          <a:bodyPr lIns="45719" rIns="45719" anchor="ctr"/>
          <a:lstStyle/>
          <a:p>
            <a:pPr algn="ctr">
              <a:defRPr>
                <a:solidFill>
                  <a:schemeClr val="accent3">
                    <a:lumOff val="44000"/>
                  </a:schemeClr>
                </a:solidFill>
              </a:defRPr>
            </a:pPr>
            <a:endParaRPr/>
          </a:p>
        </p:txBody>
      </p:sp>
      <p:sp>
        <p:nvSpPr>
          <p:cNvPr id="613" name="TextBox 2"/>
          <p:cNvSpPr txBox="1"/>
          <p:nvPr/>
        </p:nvSpPr>
        <p:spPr>
          <a:xfrm>
            <a:off x="8236587" y="2270132"/>
            <a:ext cx="836124" cy="369332"/>
          </a:xfrm>
          <a:prstGeom prst="rect">
            <a:avLst/>
          </a:prstGeom>
          <a:solidFill>
            <a:schemeClr val="accent3">
              <a:lumOff val="44000"/>
            </a:schemeClr>
          </a:solidFill>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r>
              <a:rPr lang="en-US" dirty="0"/>
              <a:t> </a:t>
            </a:r>
            <a:r>
              <a:rPr dirty="0"/>
              <a:t>Primer </a:t>
            </a:r>
          </a:p>
        </p:txBody>
      </p:sp>
      <p:sp>
        <p:nvSpPr>
          <p:cNvPr id="614" name="Straight Arrow Connector 5"/>
          <p:cNvSpPr/>
          <p:nvPr/>
        </p:nvSpPr>
        <p:spPr>
          <a:xfrm>
            <a:off x="8689557" y="2628087"/>
            <a:ext cx="792992" cy="561108"/>
          </a:xfrm>
          <a:prstGeom prst="line">
            <a:avLst/>
          </a:prstGeom>
          <a:ln w="12000">
            <a:solidFill>
              <a:srgbClr val="000000"/>
            </a:solidFill>
            <a:tailEnd type="triangle"/>
          </a:ln>
        </p:spPr>
        <p:txBody>
          <a:bodyPr lIns="45719" rIns="45719"/>
          <a:lstStyle/>
          <a:p>
            <a:endParaRPr/>
          </a:p>
        </p:txBody>
      </p:sp>
      <p:sp>
        <p:nvSpPr>
          <p:cNvPr id="615" name="TextBox 6"/>
          <p:cNvSpPr txBox="1"/>
          <p:nvPr/>
        </p:nvSpPr>
        <p:spPr>
          <a:xfrm>
            <a:off x="9722863" y="1959624"/>
            <a:ext cx="1906930" cy="369332"/>
          </a:xfrm>
          <a:prstGeom prst="rect">
            <a:avLst/>
          </a:prstGeom>
          <a:solidFill>
            <a:schemeClr val="accent3">
              <a:lumOff val="44000"/>
            </a:schemeClr>
          </a:solidFill>
          <a:ln>
            <a:solidFill>
              <a:srgbClr val="00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r>
              <a:t>Primary Explosives</a:t>
            </a:r>
          </a:p>
        </p:txBody>
      </p:sp>
      <p:cxnSp>
        <p:nvCxnSpPr>
          <p:cNvPr id="616" name="Straight Arrow Connector 8"/>
          <p:cNvCxnSpPr>
            <a:cxnSpLocks/>
            <a:stCxn id="615" idx="2"/>
            <a:endCxn id="612" idx="0"/>
          </p:cNvCxnSpPr>
          <p:nvPr/>
        </p:nvCxnSpPr>
        <p:spPr>
          <a:xfrm flipH="1">
            <a:off x="9493647" y="2328956"/>
            <a:ext cx="1182681" cy="1014365"/>
          </a:xfrm>
          <a:prstGeom prst="straightConnector1">
            <a:avLst/>
          </a:prstGeom>
          <a:ln w="12000">
            <a:solidFill>
              <a:srgbClr val="000000"/>
            </a:solidFill>
            <a:tailEnd type="triangle"/>
          </a:ln>
        </p:spPr>
      </p:cxn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Rectangle 2"/>
          <p:cNvSpPr txBox="1">
            <a:spLocks noGrp="1"/>
          </p:cNvSpPr>
          <p:nvPr>
            <p:ph type="title"/>
          </p:nvPr>
        </p:nvSpPr>
        <p:spPr>
          <a:xfrm>
            <a:off x="838200" y="274638"/>
            <a:ext cx="10515600" cy="1143001"/>
          </a:xfrm>
          <a:prstGeom prst="rect">
            <a:avLst/>
          </a:prstGeom>
        </p:spPr>
        <p:txBody>
          <a:bodyPr/>
          <a:lstStyle>
            <a:lvl1pPr>
              <a:defRPr sz="3600"/>
            </a:lvl1pPr>
          </a:lstStyle>
          <a:p>
            <a:r>
              <a:t>Characteristics of SECONDARY EXPLOSIVES </a:t>
            </a:r>
          </a:p>
        </p:txBody>
      </p:sp>
      <p:sp>
        <p:nvSpPr>
          <p:cNvPr id="619" name="Rectangle 3"/>
          <p:cNvSpPr txBox="1">
            <a:spLocks noGrp="1"/>
          </p:cNvSpPr>
          <p:nvPr>
            <p:ph type="body" sz="half" idx="1"/>
          </p:nvPr>
        </p:nvSpPr>
        <p:spPr>
          <a:xfrm>
            <a:off x="838200" y="1558842"/>
            <a:ext cx="6745964" cy="4172487"/>
          </a:xfrm>
          <a:prstGeom prst="rect">
            <a:avLst/>
          </a:prstGeom>
        </p:spPr>
        <p:txBody>
          <a:bodyPr>
            <a:noAutofit/>
          </a:bodyPr>
          <a:lstStyle/>
          <a:p>
            <a:pPr marL="329184" indent="-329184" defTabSz="877823">
              <a:spcBef>
                <a:spcPts val="500"/>
              </a:spcBef>
              <a:defRPr sz="2304"/>
            </a:pPr>
            <a:r>
              <a:rPr sz="2400" dirty="0"/>
              <a:t>Are </a:t>
            </a:r>
            <a:r>
              <a:rPr sz="2400" i="1" u="sng" dirty="0"/>
              <a:t>more powerful</a:t>
            </a:r>
            <a:r>
              <a:rPr sz="2400" i="1" dirty="0"/>
              <a:t> </a:t>
            </a:r>
            <a:r>
              <a:rPr sz="2400" dirty="0"/>
              <a:t>than primary explosives</a:t>
            </a:r>
          </a:p>
          <a:p>
            <a:pPr marL="329184" indent="-329184" defTabSz="877823">
              <a:spcBef>
                <a:spcPts val="500"/>
              </a:spcBef>
              <a:defRPr sz="2304"/>
            </a:pPr>
            <a:r>
              <a:rPr sz="2400" dirty="0"/>
              <a:t>Are </a:t>
            </a:r>
            <a:r>
              <a:rPr sz="2400" i="1" u="sng" dirty="0"/>
              <a:t>less sensitive</a:t>
            </a:r>
            <a:r>
              <a:rPr sz="2400" i="1" dirty="0"/>
              <a:t> </a:t>
            </a:r>
            <a:r>
              <a:rPr sz="2400" dirty="0"/>
              <a:t>than primary explosives</a:t>
            </a:r>
          </a:p>
          <a:p>
            <a:pPr marL="329184" indent="-329184" defTabSz="877823">
              <a:spcBef>
                <a:spcPts val="500"/>
              </a:spcBef>
              <a:defRPr sz="2304"/>
            </a:pPr>
            <a:r>
              <a:rPr sz="2400" dirty="0"/>
              <a:t>Require a booster and/or detonator to function</a:t>
            </a:r>
          </a:p>
          <a:p>
            <a:pPr marL="329184" indent="-329184" defTabSz="877823">
              <a:spcBef>
                <a:spcPts val="500"/>
              </a:spcBef>
              <a:defRPr sz="2304"/>
            </a:pPr>
            <a:r>
              <a:rPr sz="2400" dirty="0"/>
              <a:t>Are used in </a:t>
            </a:r>
            <a:r>
              <a:rPr sz="2400" i="1" u="sng" dirty="0"/>
              <a:t>large quantities</a:t>
            </a:r>
            <a:r>
              <a:rPr sz="2400" dirty="0"/>
              <a:t> than primary explosives</a:t>
            </a:r>
          </a:p>
          <a:p>
            <a:pPr marL="329184" indent="-329184" defTabSz="877823">
              <a:spcBef>
                <a:spcPts val="500"/>
              </a:spcBef>
              <a:defRPr sz="2304" i="1" u="sng">
                <a:solidFill>
                  <a:srgbClr val="FF6600"/>
                </a:solidFill>
              </a:defRPr>
            </a:pPr>
            <a:r>
              <a:rPr sz="2400" dirty="0">
                <a:solidFill>
                  <a:srgbClr val="000090"/>
                </a:solidFill>
              </a:rPr>
              <a:t>Examples:</a:t>
            </a:r>
            <a:r>
              <a:rPr sz="2400" i="0" dirty="0">
                <a:solidFill>
                  <a:srgbClr val="000090"/>
                </a:solidFill>
              </a:rPr>
              <a:t> ANFO, Dynamite, </a:t>
            </a:r>
            <a:r>
              <a:rPr sz="2400" dirty="0">
                <a:solidFill>
                  <a:srgbClr val="000090"/>
                </a:solidFill>
              </a:rPr>
              <a:t>water gel</a:t>
            </a:r>
            <a:r>
              <a:rPr lang="en-US" sz="2400" dirty="0">
                <a:solidFill>
                  <a:srgbClr val="000090"/>
                </a:solidFill>
              </a:rPr>
              <a:t>s</a:t>
            </a:r>
            <a:r>
              <a:rPr sz="2400" dirty="0">
                <a:solidFill>
                  <a:srgbClr val="000090"/>
                </a:solidFill>
              </a:rPr>
              <a:t>, emulsion explosives, and boosters</a:t>
            </a:r>
          </a:p>
        </p:txBody>
      </p:sp>
      <p:pic>
        <p:nvPicPr>
          <p:cNvPr id="620" name="Picture 2" descr="Picture 2"/>
          <p:cNvPicPr>
            <a:picLocks noChangeAspect="1"/>
          </p:cNvPicPr>
          <p:nvPr/>
        </p:nvPicPr>
        <p:blipFill>
          <a:blip r:embed="rId2"/>
          <a:stretch>
            <a:fillRect/>
          </a:stretch>
        </p:blipFill>
        <p:spPr>
          <a:xfrm>
            <a:off x="8044546" y="2020887"/>
            <a:ext cx="3432176" cy="2816226"/>
          </a:xfrm>
          <a:prstGeom prst="rect">
            <a:avLst/>
          </a:prstGeom>
          <a:ln w="12700">
            <a:miter lim="400000"/>
          </a:ln>
        </p:spPr>
      </p:pic>
      <p:sp>
        <p:nvSpPr>
          <p:cNvPr id="621" name="Rectangle 1"/>
          <p:cNvSpPr/>
          <p:nvPr/>
        </p:nvSpPr>
        <p:spPr>
          <a:xfrm>
            <a:off x="9111343" y="3697285"/>
            <a:ext cx="304800" cy="457200"/>
          </a:xfrm>
          <a:prstGeom prst="rect">
            <a:avLst/>
          </a:prstGeom>
          <a:solidFill>
            <a:srgbClr val="C00000"/>
          </a:solidFill>
          <a:ln w="19050">
            <a:solidFill>
              <a:srgbClr val="FF0000"/>
            </a:solidFill>
          </a:ln>
        </p:spPr>
        <p:txBody>
          <a:bodyPr lIns="45719" rIns="45719" anchor="ctr"/>
          <a:lstStyle/>
          <a:p>
            <a:pPr algn="ctr">
              <a:defRPr>
                <a:solidFill>
                  <a:schemeClr val="accent3">
                    <a:lumOff val="44000"/>
                  </a:schemeClr>
                </a:solidFill>
              </a:defRPr>
            </a:pPr>
            <a:endParaRPr/>
          </a:p>
        </p:txBody>
      </p:sp>
      <p:sp>
        <p:nvSpPr>
          <p:cNvPr id="622" name="TextBox 2"/>
          <p:cNvSpPr txBox="1"/>
          <p:nvPr/>
        </p:nvSpPr>
        <p:spPr>
          <a:xfrm>
            <a:off x="8691174" y="5261383"/>
            <a:ext cx="2107306" cy="338554"/>
          </a:xfrm>
          <a:prstGeom prst="rect">
            <a:avLst/>
          </a:prstGeom>
          <a:solidFill>
            <a:schemeClr val="accent3">
              <a:lumOff val="44000"/>
            </a:schemeClr>
          </a:solidFill>
          <a:ln>
            <a:solidFill>
              <a:srgbClr val="FF0000"/>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rPr sz="1600" dirty="0">
                <a:latin typeface="Arial" panose="020B0604020202020204" pitchFamily="34" charset="0"/>
                <a:cs typeface="Arial" panose="020B0604020202020204" pitchFamily="34" charset="0"/>
              </a:rPr>
              <a:t>Secondary Explosives</a:t>
            </a:r>
          </a:p>
        </p:txBody>
      </p:sp>
      <p:cxnSp>
        <p:nvCxnSpPr>
          <p:cNvPr id="623" name="Elbow Connector 4"/>
          <p:cNvCxnSpPr>
            <a:cxnSpLocks/>
            <a:stCxn id="622" idx="0"/>
          </p:cNvCxnSpPr>
          <p:nvPr/>
        </p:nvCxnSpPr>
        <p:spPr>
          <a:xfrm rot="16200000" flipV="1">
            <a:off x="8950838" y="4467393"/>
            <a:ext cx="1106898" cy="481081"/>
          </a:xfrm>
          <a:prstGeom prst="bentConnector3">
            <a:avLst>
              <a:gd name="adj1" fmla="val 50000"/>
            </a:avLst>
          </a:prstGeom>
          <a:ln w="12000">
            <a:solidFill>
              <a:srgbClr val="FF0000"/>
            </a:solidFill>
            <a:tailEnd type="triangle"/>
          </a:ln>
        </p:spPr>
      </p:cxn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Rectangle 2"/>
          <p:cNvSpPr txBox="1">
            <a:spLocks noGrp="1"/>
          </p:cNvSpPr>
          <p:nvPr>
            <p:ph type="title"/>
          </p:nvPr>
        </p:nvSpPr>
        <p:spPr>
          <a:xfrm>
            <a:off x="2057400" y="228600"/>
            <a:ext cx="8229600" cy="1143000"/>
          </a:xfrm>
          <a:prstGeom prst="rect">
            <a:avLst/>
          </a:prstGeom>
        </p:spPr>
        <p:txBody>
          <a:bodyPr/>
          <a:lstStyle/>
          <a:p>
            <a:r>
              <a:t>Explosive Performance</a:t>
            </a:r>
          </a:p>
        </p:txBody>
      </p:sp>
      <p:sp>
        <p:nvSpPr>
          <p:cNvPr id="626" name="Rectangle 3"/>
          <p:cNvSpPr txBox="1">
            <a:spLocks noGrp="1"/>
          </p:cNvSpPr>
          <p:nvPr>
            <p:ph type="body" idx="1"/>
          </p:nvPr>
        </p:nvSpPr>
        <p:spPr>
          <a:xfrm>
            <a:off x="838200" y="1436920"/>
            <a:ext cx="10515600" cy="4425040"/>
          </a:xfrm>
          <a:prstGeom prst="rect">
            <a:avLst/>
          </a:prstGeom>
        </p:spPr>
        <p:txBody>
          <a:bodyPr/>
          <a:lstStyle/>
          <a:p>
            <a:pPr>
              <a:lnSpc>
                <a:spcPct val="80000"/>
              </a:lnSpc>
              <a:spcBef>
                <a:spcPts val="500"/>
              </a:spcBef>
              <a:defRPr sz="2400" i="1" u="sng"/>
            </a:pPr>
            <a:r>
              <a:rPr dirty="0"/>
              <a:t>How well the explosive works</a:t>
            </a:r>
            <a:r>
              <a:rPr i="0" u="none" dirty="0"/>
              <a:t> or </a:t>
            </a:r>
            <a:r>
              <a:rPr dirty="0"/>
              <a:t>how well does not work</a:t>
            </a:r>
          </a:p>
          <a:p>
            <a:pPr>
              <a:lnSpc>
                <a:spcPct val="80000"/>
              </a:lnSpc>
              <a:buSzTx/>
              <a:buNone/>
              <a:defRPr sz="2400"/>
            </a:pPr>
            <a:endParaRPr dirty="0"/>
          </a:p>
          <a:p>
            <a:pPr>
              <a:lnSpc>
                <a:spcPct val="80000"/>
              </a:lnSpc>
              <a:spcBef>
                <a:spcPts val="500"/>
              </a:spcBef>
              <a:defRPr sz="2400" b="1"/>
            </a:pPr>
            <a:r>
              <a:rPr dirty="0"/>
              <a:t>High-Order</a:t>
            </a:r>
            <a:r>
              <a:rPr b="1" dirty="0"/>
              <a:t>:</a:t>
            </a:r>
            <a:r>
              <a:rPr b="0" dirty="0"/>
              <a:t> has had completed burning or initiation of the explosives at its maximum velocity</a:t>
            </a:r>
          </a:p>
          <a:p>
            <a:pPr>
              <a:lnSpc>
                <a:spcPct val="80000"/>
              </a:lnSpc>
              <a:buSzTx/>
              <a:buNone/>
              <a:defRPr sz="2400"/>
            </a:pPr>
            <a:endParaRPr b="0" dirty="0"/>
          </a:p>
          <a:p>
            <a:pPr>
              <a:lnSpc>
                <a:spcPct val="80000"/>
              </a:lnSpc>
              <a:spcBef>
                <a:spcPts val="500"/>
              </a:spcBef>
              <a:defRPr sz="2400" b="1"/>
            </a:pPr>
            <a:r>
              <a:rPr dirty="0"/>
              <a:t>Low-Order:</a:t>
            </a:r>
            <a:r>
              <a:rPr b="0" dirty="0"/>
              <a:t> is one that has had incomplete burning of explosive at less than maximum velocity</a:t>
            </a:r>
          </a:p>
          <a:p>
            <a:pPr>
              <a:lnSpc>
                <a:spcPct val="80000"/>
              </a:lnSpc>
              <a:buSzTx/>
              <a:buNone/>
              <a:defRPr sz="2400"/>
            </a:pPr>
            <a:endParaRPr b="0" dirty="0"/>
          </a:p>
          <a:p>
            <a:pPr>
              <a:lnSpc>
                <a:spcPct val="80000"/>
              </a:lnSpc>
              <a:spcBef>
                <a:spcPts val="500"/>
              </a:spcBef>
              <a:defRPr sz="2400" b="1" i="1" u="sng"/>
            </a:pPr>
            <a:r>
              <a:rPr dirty="0"/>
              <a:t>Examples of Low-Order</a:t>
            </a:r>
            <a:r>
              <a:rPr b="0" i="0" u="none" dirty="0"/>
              <a:t>:</a:t>
            </a:r>
          </a:p>
          <a:p>
            <a:pPr marL="1143000" lvl="2" indent="-228600">
              <a:lnSpc>
                <a:spcPct val="80000"/>
              </a:lnSpc>
              <a:spcBef>
                <a:spcPts val="1000"/>
              </a:spcBef>
              <a:defRPr sz="1800"/>
            </a:pPr>
            <a:r>
              <a:rPr sz="2400" dirty="0"/>
              <a:t>Old, deteriorated explosives, poor contact between the explosive and the initiator, an insufficient initiator, premature failure (rupture)</a:t>
            </a:r>
            <a:endParaRPr dirty="0"/>
          </a:p>
        </p:txBody>
      </p:sp>
      <p:pic>
        <p:nvPicPr>
          <p:cNvPr id="2" name="New Recording 47" descr="New Recording 47">
            <a:hlinkClick r:id="" action="ppaction://media"/>
            <a:extLst>
              <a:ext uri="{FF2B5EF4-FFF2-40B4-BE49-F238E27FC236}">
                <a16:creationId xmlns:a16="http://schemas.microsoft.com/office/drawing/2014/main" id="{30A80598-8673-0748-9022-1832B9BFFC9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6081" y="1371600"/>
            <a:ext cx="405039" cy="405039"/>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81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Rectangle 2"/>
          <p:cNvSpPr txBox="1">
            <a:spLocks noGrp="1"/>
          </p:cNvSpPr>
          <p:nvPr>
            <p:ph type="title"/>
          </p:nvPr>
        </p:nvSpPr>
        <p:spPr>
          <a:xfrm>
            <a:off x="1524000" y="0"/>
            <a:ext cx="9144000" cy="1143000"/>
          </a:xfrm>
          <a:prstGeom prst="rect">
            <a:avLst/>
          </a:prstGeom>
        </p:spPr>
        <p:txBody>
          <a:bodyPr lIns="44450" tIns="44450" rIns="44450" bIns="44450" anchor="ctr"/>
          <a:lstStyle/>
          <a:p>
            <a:r>
              <a:t>Density and Diameter</a:t>
            </a:r>
          </a:p>
        </p:txBody>
      </p:sp>
      <p:sp>
        <p:nvSpPr>
          <p:cNvPr id="79" name="Rectangle 3"/>
          <p:cNvSpPr/>
          <p:nvPr/>
        </p:nvSpPr>
        <p:spPr>
          <a:xfrm>
            <a:off x="3684587" y="2198683"/>
            <a:ext cx="596901" cy="3492501"/>
          </a:xfrm>
          <a:prstGeom prst="rect">
            <a:avLst/>
          </a:prstGeom>
          <a:ln w="12700">
            <a:solidFill>
              <a:srgbClr val="B2B2B2"/>
            </a:solidFill>
            <a:miter/>
          </a:ln>
        </p:spPr>
        <p:txBody>
          <a:bodyPr lIns="45719" rIns="45719" anchor="ctr"/>
          <a:lstStyle/>
          <a:p>
            <a:endParaRPr/>
          </a:p>
        </p:txBody>
      </p:sp>
      <p:sp>
        <p:nvSpPr>
          <p:cNvPr id="80" name="Rectangle 4"/>
          <p:cNvSpPr/>
          <p:nvPr/>
        </p:nvSpPr>
        <p:spPr>
          <a:xfrm>
            <a:off x="3684587" y="2732083"/>
            <a:ext cx="596901" cy="2959101"/>
          </a:xfrm>
          <a:prstGeom prst="rect">
            <a:avLst/>
          </a:prstGeom>
          <a:solidFill>
            <a:srgbClr val="00DFCA"/>
          </a:solidFill>
          <a:ln w="12700">
            <a:solidFill>
              <a:srgbClr val="000000"/>
            </a:solidFill>
            <a:miter/>
          </a:ln>
        </p:spPr>
        <p:txBody>
          <a:bodyPr lIns="45719" rIns="45719" anchor="ctr"/>
          <a:lstStyle/>
          <a:p>
            <a:endParaRPr/>
          </a:p>
        </p:txBody>
      </p:sp>
      <p:sp>
        <p:nvSpPr>
          <p:cNvPr id="81" name="Rectangle 5"/>
          <p:cNvSpPr/>
          <p:nvPr/>
        </p:nvSpPr>
        <p:spPr>
          <a:xfrm>
            <a:off x="3913187" y="3798884"/>
            <a:ext cx="139701" cy="1358901"/>
          </a:xfrm>
          <a:prstGeom prst="rect">
            <a:avLst/>
          </a:prstGeom>
          <a:solidFill>
            <a:srgbClr val="000000"/>
          </a:solidFill>
          <a:ln w="12700">
            <a:solidFill>
              <a:srgbClr val="000000"/>
            </a:solidFill>
            <a:miter/>
          </a:ln>
        </p:spPr>
        <p:txBody>
          <a:bodyPr lIns="45719" rIns="45719" anchor="ctr"/>
          <a:lstStyle/>
          <a:p>
            <a:endParaRPr/>
          </a:p>
        </p:txBody>
      </p:sp>
      <p:sp>
        <p:nvSpPr>
          <p:cNvPr id="82" name="Rectangle 6"/>
          <p:cNvSpPr txBox="1"/>
          <p:nvPr/>
        </p:nvSpPr>
        <p:spPr>
          <a:xfrm>
            <a:off x="3425192" y="1557566"/>
            <a:ext cx="1115690" cy="366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pPr algn="ctr"/>
            <a:r>
              <a:rPr dirty="0">
                <a:solidFill>
                  <a:schemeClr val="tx1"/>
                </a:solidFill>
              </a:rPr>
              <a:t>DENSITY</a:t>
            </a:r>
          </a:p>
        </p:txBody>
      </p:sp>
      <p:sp>
        <p:nvSpPr>
          <p:cNvPr id="83" name="Rectangle 7"/>
          <p:cNvSpPr txBox="1"/>
          <p:nvPr/>
        </p:nvSpPr>
        <p:spPr>
          <a:xfrm>
            <a:off x="4495803" y="3009899"/>
            <a:ext cx="923020" cy="345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t>WATER</a:t>
            </a:r>
          </a:p>
        </p:txBody>
      </p:sp>
      <p:sp>
        <p:nvSpPr>
          <p:cNvPr id="84" name="Rectangle 8"/>
          <p:cNvSpPr txBox="1"/>
          <p:nvPr/>
        </p:nvSpPr>
        <p:spPr>
          <a:xfrm>
            <a:off x="4648203" y="4229100"/>
            <a:ext cx="1231876" cy="345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t>PRODUCT</a:t>
            </a:r>
          </a:p>
        </p:txBody>
      </p:sp>
      <p:sp>
        <p:nvSpPr>
          <p:cNvPr id="85" name="Rectangle 9"/>
          <p:cNvSpPr txBox="1"/>
          <p:nvPr/>
        </p:nvSpPr>
        <p:spPr>
          <a:xfrm>
            <a:off x="3319832" y="5829300"/>
            <a:ext cx="1410643" cy="366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pPr algn="ctr"/>
            <a:r>
              <a:rPr dirty="0"/>
              <a:t>BOREHOLE</a:t>
            </a:r>
          </a:p>
        </p:txBody>
      </p:sp>
      <p:sp>
        <p:nvSpPr>
          <p:cNvPr id="86" name="Rectangle 10"/>
          <p:cNvSpPr/>
          <p:nvPr/>
        </p:nvSpPr>
        <p:spPr>
          <a:xfrm>
            <a:off x="6967536" y="2194149"/>
            <a:ext cx="596901" cy="3492501"/>
          </a:xfrm>
          <a:prstGeom prst="rect">
            <a:avLst/>
          </a:prstGeom>
          <a:ln w="12700">
            <a:solidFill>
              <a:srgbClr val="B2B2B2"/>
            </a:solidFill>
            <a:miter/>
          </a:ln>
        </p:spPr>
        <p:txBody>
          <a:bodyPr lIns="45719" rIns="45719" anchor="ctr"/>
          <a:lstStyle/>
          <a:p>
            <a:endParaRPr/>
          </a:p>
        </p:txBody>
      </p:sp>
      <p:sp>
        <p:nvSpPr>
          <p:cNvPr id="87" name="Rectangle 11"/>
          <p:cNvSpPr/>
          <p:nvPr/>
        </p:nvSpPr>
        <p:spPr>
          <a:xfrm>
            <a:off x="6967536" y="2727549"/>
            <a:ext cx="596901" cy="2959101"/>
          </a:xfrm>
          <a:prstGeom prst="rect">
            <a:avLst/>
          </a:prstGeom>
          <a:solidFill>
            <a:srgbClr val="00DFCA"/>
          </a:solidFill>
          <a:ln w="12700">
            <a:solidFill>
              <a:srgbClr val="B2B2B2"/>
            </a:solidFill>
            <a:miter/>
          </a:ln>
        </p:spPr>
        <p:txBody>
          <a:bodyPr lIns="45719" rIns="45719" anchor="ctr"/>
          <a:lstStyle/>
          <a:p>
            <a:endParaRPr/>
          </a:p>
        </p:txBody>
      </p:sp>
      <p:sp>
        <p:nvSpPr>
          <p:cNvPr id="88" name="Rectangle 12"/>
          <p:cNvSpPr/>
          <p:nvPr/>
        </p:nvSpPr>
        <p:spPr>
          <a:xfrm>
            <a:off x="7043736" y="3794350"/>
            <a:ext cx="444501" cy="1358901"/>
          </a:xfrm>
          <a:prstGeom prst="rect">
            <a:avLst/>
          </a:prstGeom>
          <a:solidFill>
            <a:srgbClr val="000000"/>
          </a:solidFill>
          <a:ln w="12700">
            <a:solidFill>
              <a:srgbClr val="000000"/>
            </a:solidFill>
            <a:miter/>
          </a:ln>
        </p:spPr>
        <p:txBody>
          <a:bodyPr lIns="45719" rIns="45719" anchor="ctr"/>
          <a:lstStyle/>
          <a:p>
            <a:endParaRPr/>
          </a:p>
        </p:txBody>
      </p:sp>
      <p:sp>
        <p:nvSpPr>
          <p:cNvPr id="89" name="Rectangle 13"/>
          <p:cNvSpPr txBox="1"/>
          <p:nvPr/>
        </p:nvSpPr>
        <p:spPr>
          <a:xfrm>
            <a:off x="6635750" y="5775779"/>
            <a:ext cx="1410023" cy="345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rPr dirty="0"/>
              <a:t>BOREHOLE</a:t>
            </a:r>
          </a:p>
        </p:txBody>
      </p:sp>
      <p:sp>
        <p:nvSpPr>
          <p:cNvPr id="90" name="Rectangle 14"/>
          <p:cNvSpPr txBox="1"/>
          <p:nvPr/>
        </p:nvSpPr>
        <p:spPr>
          <a:xfrm>
            <a:off x="6587004" y="1557566"/>
            <a:ext cx="1359346" cy="366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pPr algn="ctr"/>
            <a:r>
              <a:rPr dirty="0">
                <a:solidFill>
                  <a:schemeClr val="tx1"/>
                </a:solidFill>
              </a:rPr>
              <a:t>DIAMETER</a:t>
            </a:r>
          </a:p>
        </p:txBody>
      </p:sp>
      <p:sp>
        <p:nvSpPr>
          <p:cNvPr id="91" name="Rectangle 15"/>
          <p:cNvSpPr txBox="1"/>
          <p:nvPr/>
        </p:nvSpPr>
        <p:spPr>
          <a:xfrm>
            <a:off x="7702553" y="3157765"/>
            <a:ext cx="923020" cy="345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t>WATER</a:t>
            </a:r>
          </a:p>
        </p:txBody>
      </p:sp>
      <p:sp>
        <p:nvSpPr>
          <p:cNvPr id="92" name="Rectangle 16"/>
          <p:cNvSpPr txBox="1"/>
          <p:nvPr/>
        </p:nvSpPr>
        <p:spPr>
          <a:xfrm>
            <a:off x="7854953" y="4376966"/>
            <a:ext cx="1231876" cy="345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t>PRODUCT</a:t>
            </a:r>
          </a:p>
        </p:txBody>
      </p:sp>
      <p:sp>
        <p:nvSpPr>
          <p:cNvPr id="93" name="Line 17"/>
          <p:cNvSpPr/>
          <p:nvPr/>
        </p:nvSpPr>
        <p:spPr>
          <a:xfrm flipV="1">
            <a:off x="3525837" y="3405184"/>
            <a:ext cx="1" cy="2070101"/>
          </a:xfrm>
          <a:prstGeom prst="line">
            <a:avLst/>
          </a:prstGeom>
          <a:ln w="12700">
            <a:solidFill>
              <a:srgbClr val="B2B2B2"/>
            </a:solidFill>
            <a:headEnd type="triangle"/>
            <a:tailEnd type="triangle"/>
          </a:ln>
        </p:spPr>
        <p:txBody>
          <a:bodyPr lIns="45719" rIns="45719"/>
          <a:lstStyle/>
          <a:p>
            <a:endParaRPr/>
          </a:p>
        </p:txBody>
      </p:sp>
      <p:sp>
        <p:nvSpPr>
          <p:cNvPr id="94" name="Rectangle 18"/>
          <p:cNvSpPr txBox="1"/>
          <p:nvPr/>
        </p:nvSpPr>
        <p:spPr>
          <a:xfrm>
            <a:off x="2895600" y="3390900"/>
            <a:ext cx="387350" cy="345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t>0.9</a:t>
            </a:r>
          </a:p>
        </p:txBody>
      </p:sp>
      <p:sp>
        <p:nvSpPr>
          <p:cNvPr id="95" name="Rectangle 19"/>
          <p:cNvSpPr txBox="1"/>
          <p:nvPr/>
        </p:nvSpPr>
        <p:spPr>
          <a:xfrm>
            <a:off x="2895600" y="5219700"/>
            <a:ext cx="387350" cy="3458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t>1.0</a:t>
            </a:r>
          </a:p>
        </p:txBody>
      </p:sp>
      <p:sp>
        <p:nvSpPr>
          <p:cNvPr id="96" name="Rectangle 20"/>
          <p:cNvSpPr/>
          <p:nvPr/>
        </p:nvSpPr>
        <p:spPr>
          <a:xfrm>
            <a:off x="3913187" y="2351083"/>
            <a:ext cx="139701" cy="1358901"/>
          </a:xfrm>
          <a:prstGeom prst="rect">
            <a:avLst/>
          </a:prstGeom>
          <a:solidFill>
            <a:schemeClr val="accent2"/>
          </a:solidFill>
          <a:ln w="12700">
            <a:solidFill>
              <a:srgbClr val="000000"/>
            </a:solidFill>
            <a:miter/>
          </a:ln>
        </p:spPr>
        <p:txBody>
          <a:bodyPr lIns="45719" rIns="45719" anchor="ctr"/>
          <a:lstStyle/>
          <a:p>
            <a:endParaRPr/>
          </a:p>
        </p:txBody>
      </p:sp>
      <p:pic>
        <p:nvPicPr>
          <p:cNvPr id="2" name="New Recording 14" descr="New Recording 14">
            <a:hlinkClick r:id="" action="ppaction://media"/>
            <a:extLst>
              <a:ext uri="{FF2B5EF4-FFF2-40B4-BE49-F238E27FC236}">
                <a16:creationId xmlns:a16="http://schemas.microsoft.com/office/drawing/2014/main" id="{FA3AAA10-1334-F447-8F06-4CDF4AC50A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1334549"/>
            <a:ext cx="506186" cy="506186"/>
          </a:xfrm>
          <a:prstGeom prst="rect">
            <a:avLst/>
          </a:prstGeom>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iterate>
                                    <p:tmAbs val="0"/>
                                  </p:iterate>
                                  <p:childTnLst>
                                    <p:set>
                                      <p:cBhvr>
                                        <p:cTn id="6" fill="hold"/>
                                        <p:tgtEl>
                                          <p:spTgt spid="96"/>
                                        </p:tgtEl>
                                        <p:attrNameLst>
                                          <p:attrName>style.visibility</p:attrName>
                                        </p:attrNameLst>
                                      </p:cBhvr>
                                      <p:to>
                                        <p:strVal val="visible"/>
                                      </p:to>
                                    </p:set>
                                    <p:anim calcmode="lin" valueType="num">
                                      <p:cBhvr>
                                        <p:cTn id="7" dur="500" fill="hold"/>
                                        <p:tgtEl>
                                          <p:spTgt spid="96"/>
                                        </p:tgtEl>
                                        <p:attrNameLst>
                                          <p:attrName>ppt_x</p:attrName>
                                        </p:attrNameLst>
                                      </p:cBhvr>
                                      <p:tavLst>
                                        <p:tav tm="0">
                                          <p:val>
                                            <p:strVal val="#ppt_x"/>
                                          </p:val>
                                        </p:tav>
                                        <p:tav tm="100000">
                                          <p:val>
                                            <p:strVal val="#ppt_x"/>
                                          </p:val>
                                        </p:tav>
                                      </p:tavLst>
                                    </p:anim>
                                    <p:anim calcmode="lin" valueType="num">
                                      <p:cBhvr>
                                        <p:cTn id="8" dur="500" fill="hold"/>
                                        <p:tgtEl>
                                          <p:spTgt spid="9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2" nodeType="clickEffect">
                                  <p:stCondLst>
                                    <p:cond delay="0"/>
                                  </p:stCondLst>
                                  <p:iterate>
                                    <p:tmAbs val="0"/>
                                  </p:iterate>
                                  <p:childTnLst>
                                    <p:set>
                                      <p:cBhvr>
                                        <p:cTn id="12" fill="hold"/>
                                        <p:tgtEl>
                                          <p:spTgt spid="81"/>
                                        </p:tgtEl>
                                        <p:attrNameLst>
                                          <p:attrName>style.visibility</p:attrName>
                                        </p:attrNameLst>
                                      </p:cBhvr>
                                      <p:to>
                                        <p:strVal val="visible"/>
                                      </p:to>
                                    </p:set>
                                    <p:anim calcmode="lin" valueType="num">
                                      <p:cBhvr>
                                        <p:cTn id="13" dur="500" fill="hold"/>
                                        <p:tgtEl>
                                          <p:spTgt spid="81"/>
                                        </p:tgtEl>
                                        <p:attrNameLst>
                                          <p:attrName>ppt_x</p:attrName>
                                        </p:attrNameLst>
                                      </p:cBhvr>
                                      <p:tavLst>
                                        <p:tav tm="0">
                                          <p:val>
                                            <p:strVal val="#ppt_x"/>
                                          </p:val>
                                        </p:tav>
                                        <p:tav tm="100000">
                                          <p:val>
                                            <p:strVal val="#ppt_x"/>
                                          </p:val>
                                        </p:tav>
                                      </p:tavLst>
                                    </p:anim>
                                    <p:anim calcmode="lin" valueType="num">
                                      <p:cBhvr>
                                        <p:cTn id="14" dur="500" fill="hold"/>
                                        <p:tgtEl>
                                          <p:spTgt spid="81"/>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1" presetClass="mediacall" presetSubtype="0" fill="hold" nodeType="afterEffect">
                                  <p:stCondLst>
                                    <p:cond delay="0"/>
                                  </p:stCondLst>
                                  <p:childTnLst>
                                    <p:cmd type="call" cmd="playFrom(0.0)">
                                      <p:cBhvr>
                                        <p:cTn id="17" dur="89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8" fill="hold" display="0">
                  <p:stCondLst>
                    <p:cond delay="indefinite"/>
                  </p:stCondLst>
                  <p:endCondLst>
                    <p:cond evt="onStopAudio" delay="0">
                      <p:tgtEl>
                        <p:sldTgt/>
                      </p:tgtEl>
                    </p:cond>
                  </p:endCondLst>
                </p:cTn>
                <p:tgtEl>
                  <p:spTgt spid="2"/>
                </p:tgtEl>
              </p:cMediaNode>
            </p:audio>
          </p:childTnLst>
        </p:cTn>
      </p:par>
    </p:tnLst>
    <p:bldLst>
      <p:bldP spid="81" grpId="2" animBg="1" advAuto="0"/>
      <p:bldP spid="96" grpId="1"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ctangle 1026"/>
          <p:cNvSpPr txBox="1">
            <a:spLocks noGrp="1"/>
          </p:cNvSpPr>
          <p:nvPr>
            <p:ph type="title"/>
          </p:nvPr>
        </p:nvSpPr>
        <p:spPr>
          <a:xfrm>
            <a:off x="1524000" y="-76200"/>
            <a:ext cx="9144000" cy="1447800"/>
          </a:xfrm>
          <a:prstGeom prst="rect">
            <a:avLst/>
          </a:prstGeom>
        </p:spPr>
        <p:txBody>
          <a:bodyPr lIns="44450" tIns="44450" rIns="44450" bIns="44450" anchor="ctr"/>
          <a:lstStyle/>
          <a:p>
            <a:r>
              <a:t>Bulk versus Packaged</a:t>
            </a:r>
          </a:p>
        </p:txBody>
      </p:sp>
      <p:sp>
        <p:nvSpPr>
          <p:cNvPr id="102" name="Rectangle 1027"/>
          <p:cNvSpPr/>
          <p:nvPr/>
        </p:nvSpPr>
        <p:spPr>
          <a:xfrm>
            <a:off x="3657600" y="2127250"/>
            <a:ext cx="596900" cy="3492500"/>
          </a:xfrm>
          <a:prstGeom prst="rect">
            <a:avLst/>
          </a:prstGeom>
          <a:ln w="12700">
            <a:solidFill>
              <a:srgbClr val="B2B2B2"/>
            </a:solidFill>
            <a:miter/>
          </a:ln>
        </p:spPr>
        <p:txBody>
          <a:bodyPr lIns="45719" rIns="45719" anchor="ctr"/>
          <a:lstStyle/>
          <a:p>
            <a:endParaRPr/>
          </a:p>
        </p:txBody>
      </p:sp>
      <p:sp>
        <p:nvSpPr>
          <p:cNvPr id="104" name="Rectangle 1029"/>
          <p:cNvSpPr txBox="1"/>
          <p:nvPr/>
        </p:nvSpPr>
        <p:spPr>
          <a:xfrm>
            <a:off x="3281925" y="1389445"/>
            <a:ext cx="1360950" cy="7053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p>
            <a:pPr algn="ctr">
              <a:defRPr b="1">
                <a:solidFill>
                  <a:srgbClr val="B2B2B2"/>
                </a:solidFill>
              </a:defRPr>
            </a:pPr>
            <a:r>
              <a:rPr sz="2000" dirty="0">
                <a:solidFill>
                  <a:schemeClr val="tx1"/>
                </a:solidFill>
              </a:rPr>
              <a:t>BULK </a:t>
            </a:r>
          </a:p>
          <a:p>
            <a:pPr algn="ctr">
              <a:defRPr b="1">
                <a:solidFill>
                  <a:srgbClr val="B2B2B2"/>
                </a:solidFill>
              </a:defRPr>
            </a:pPr>
            <a:r>
              <a:rPr sz="2000" dirty="0">
                <a:solidFill>
                  <a:schemeClr val="tx1"/>
                </a:solidFill>
              </a:rPr>
              <a:t>PRODUCT</a:t>
            </a:r>
          </a:p>
        </p:txBody>
      </p:sp>
      <p:sp>
        <p:nvSpPr>
          <p:cNvPr id="105" name="Rectangle 1030"/>
          <p:cNvSpPr txBox="1"/>
          <p:nvPr/>
        </p:nvSpPr>
        <p:spPr>
          <a:xfrm>
            <a:off x="3325812" y="5757865"/>
            <a:ext cx="1410643" cy="366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rPr>
                <a:solidFill>
                  <a:schemeClr val="tx1"/>
                </a:solidFill>
              </a:rPr>
              <a:t>BOREHOLE</a:t>
            </a:r>
          </a:p>
        </p:txBody>
      </p:sp>
      <p:sp>
        <p:nvSpPr>
          <p:cNvPr id="106" name="Rectangle 1031"/>
          <p:cNvSpPr/>
          <p:nvPr/>
        </p:nvSpPr>
        <p:spPr>
          <a:xfrm>
            <a:off x="7015323" y="2127250"/>
            <a:ext cx="596900" cy="3492500"/>
          </a:xfrm>
          <a:prstGeom prst="rect">
            <a:avLst/>
          </a:prstGeom>
          <a:ln w="12700">
            <a:solidFill>
              <a:srgbClr val="B2B2B2"/>
            </a:solidFill>
            <a:miter/>
          </a:ln>
        </p:spPr>
        <p:txBody>
          <a:bodyPr lIns="45719" rIns="45719" anchor="ctr"/>
          <a:lstStyle/>
          <a:p>
            <a:endParaRPr/>
          </a:p>
        </p:txBody>
      </p:sp>
      <p:sp>
        <p:nvSpPr>
          <p:cNvPr id="107" name="Rectangle 1032"/>
          <p:cNvSpPr/>
          <p:nvPr/>
        </p:nvSpPr>
        <p:spPr>
          <a:xfrm>
            <a:off x="7015323" y="2660650"/>
            <a:ext cx="596900" cy="2959100"/>
          </a:xfrm>
          <a:prstGeom prst="rect">
            <a:avLst/>
          </a:prstGeom>
          <a:solidFill>
            <a:srgbClr val="00DFCA"/>
          </a:solidFill>
          <a:ln w="12700">
            <a:solidFill>
              <a:srgbClr val="B2B2B2"/>
            </a:solidFill>
            <a:miter/>
          </a:ln>
        </p:spPr>
        <p:txBody>
          <a:bodyPr lIns="45719" rIns="45719" anchor="ctr"/>
          <a:lstStyle/>
          <a:p>
            <a:endParaRPr/>
          </a:p>
        </p:txBody>
      </p:sp>
      <p:sp>
        <p:nvSpPr>
          <p:cNvPr id="108" name="Rectangle 1033"/>
          <p:cNvSpPr/>
          <p:nvPr/>
        </p:nvSpPr>
        <p:spPr>
          <a:xfrm>
            <a:off x="7161373" y="3727450"/>
            <a:ext cx="304800" cy="1358900"/>
          </a:xfrm>
          <a:prstGeom prst="rect">
            <a:avLst/>
          </a:prstGeom>
          <a:solidFill>
            <a:srgbClr val="000000"/>
          </a:solidFill>
          <a:ln w="12700">
            <a:solidFill>
              <a:srgbClr val="000000"/>
            </a:solidFill>
            <a:miter/>
          </a:ln>
        </p:spPr>
        <p:txBody>
          <a:bodyPr lIns="45719" rIns="45719" anchor="ctr"/>
          <a:lstStyle/>
          <a:p>
            <a:endParaRPr/>
          </a:p>
        </p:txBody>
      </p:sp>
      <p:sp>
        <p:nvSpPr>
          <p:cNvPr id="109" name="Rectangle 1034"/>
          <p:cNvSpPr txBox="1"/>
          <p:nvPr/>
        </p:nvSpPr>
        <p:spPr>
          <a:xfrm>
            <a:off x="6608452" y="5757865"/>
            <a:ext cx="1410643" cy="366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rPr dirty="0">
                <a:solidFill>
                  <a:schemeClr val="tx1"/>
                </a:solidFill>
              </a:rPr>
              <a:t>BOREHOLE</a:t>
            </a:r>
          </a:p>
        </p:txBody>
      </p:sp>
      <p:sp>
        <p:nvSpPr>
          <p:cNvPr id="111" name="Rectangle 1036"/>
          <p:cNvSpPr txBox="1"/>
          <p:nvPr/>
        </p:nvSpPr>
        <p:spPr>
          <a:xfrm>
            <a:off x="7801072" y="3084645"/>
            <a:ext cx="961802" cy="366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lvl1pPr>
              <a:defRPr b="1">
                <a:solidFill>
                  <a:srgbClr val="B2B2B2"/>
                </a:solidFill>
              </a:defRPr>
            </a:lvl1pPr>
          </a:lstStyle>
          <a:p>
            <a:r>
              <a:rPr dirty="0">
                <a:solidFill>
                  <a:schemeClr val="tx1"/>
                </a:solidFill>
              </a:rPr>
              <a:t>WATER</a:t>
            </a:r>
          </a:p>
        </p:txBody>
      </p:sp>
      <p:sp>
        <p:nvSpPr>
          <p:cNvPr id="112" name="Rectangle 1037"/>
          <p:cNvSpPr txBox="1"/>
          <p:nvPr/>
        </p:nvSpPr>
        <p:spPr>
          <a:xfrm>
            <a:off x="6533913" y="1386470"/>
            <a:ext cx="1559722" cy="7053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4450" tIns="44450" rIns="44450" bIns="44450">
            <a:spAutoFit/>
          </a:bodyPr>
          <a:lstStyle/>
          <a:p>
            <a:pPr algn="ctr">
              <a:defRPr b="1">
                <a:solidFill>
                  <a:srgbClr val="B2B2B2"/>
                </a:solidFill>
              </a:defRPr>
            </a:pPr>
            <a:r>
              <a:rPr sz="2000" dirty="0">
                <a:solidFill>
                  <a:schemeClr val="tx1"/>
                </a:solidFill>
              </a:rPr>
              <a:t>PACKAGED</a:t>
            </a:r>
          </a:p>
          <a:p>
            <a:pPr algn="ctr">
              <a:defRPr b="1">
                <a:solidFill>
                  <a:srgbClr val="B2B2B2"/>
                </a:solidFill>
              </a:defRPr>
            </a:pPr>
            <a:r>
              <a:rPr sz="2000" dirty="0">
                <a:solidFill>
                  <a:schemeClr val="tx1"/>
                </a:solidFill>
              </a:rPr>
              <a:t>PRODUCT</a:t>
            </a:r>
          </a:p>
        </p:txBody>
      </p:sp>
      <p:sp>
        <p:nvSpPr>
          <p:cNvPr id="113" name="Rectangle 1038"/>
          <p:cNvSpPr/>
          <p:nvPr/>
        </p:nvSpPr>
        <p:spPr>
          <a:xfrm>
            <a:off x="3657600" y="3498850"/>
            <a:ext cx="609600" cy="2133600"/>
          </a:xfrm>
          <a:prstGeom prst="rect">
            <a:avLst/>
          </a:prstGeom>
          <a:blipFill>
            <a:blip r:embed="rId4"/>
          </a:blipFill>
          <a:ln w="12700" cap="sq">
            <a:solidFill>
              <a:srgbClr val="000000"/>
            </a:solidFill>
            <a:miter/>
          </a:ln>
        </p:spPr>
        <p:txBody>
          <a:bodyPr lIns="45719" rIns="45719" anchor="ctr"/>
          <a:lstStyle/>
          <a:p>
            <a:endParaRPr/>
          </a:p>
        </p:txBody>
      </p:sp>
      <p:pic>
        <p:nvPicPr>
          <p:cNvPr id="2" name="New Recording 15" descr="New Recording 15">
            <a:hlinkClick r:id="" action="ppaction://media"/>
            <a:extLst>
              <a:ext uri="{FF2B5EF4-FFF2-40B4-BE49-F238E27FC236}">
                <a16:creationId xmlns:a16="http://schemas.microsoft.com/office/drawing/2014/main" id="{6A99118B-76F3-204D-8029-D3A970D9C6D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0" y="1278991"/>
            <a:ext cx="812800" cy="81280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9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Rectangle 3"/>
          <p:cNvSpPr txBox="1">
            <a:spLocks noGrp="1"/>
          </p:cNvSpPr>
          <p:nvPr>
            <p:ph type="body" idx="1"/>
          </p:nvPr>
        </p:nvSpPr>
        <p:spPr>
          <a:xfrm>
            <a:off x="914398" y="1600200"/>
            <a:ext cx="10423073" cy="4495800"/>
          </a:xfrm>
          <a:prstGeom prst="rect">
            <a:avLst/>
          </a:prstGeom>
        </p:spPr>
        <p:txBody>
          <a:bodyPr lIns="44450" tIns="44450" rIns="44450" bIns="44450"/>
          <a:lstStyle/>
          <a:p>
            <a:pPr>
              <a:defRPr b="1"/>
            </a:pPr>
            <a:r>
              <a:rPr dirty="0">
                <a:solidFill>
                  <a:srgbClr val="000090"/>
                </a:solidFill>
              </a:rPr>
              <a:t>Brisance</a:t>
            </a:r>
            <a:r>
              <a:rPr b="0" dirty="0"/>
              <a:t> - </a:t>
            </a:r>
            <a:r>
              <a:rPr sz="2800" dirty="0"/>
              <a:t>The shattering power of an explosive material as distinguished from its total work capacity</a:t>
            </a:r>
            <a:r>
              <a:rPr dirty="0"/>
              <a:t>.</a:t>
            </a:r>
            <a:endParaRPr sz="2400" dirty="0"/>
          </a:p>
          <a:p>
            <a:pPr>
              <a:defRPr b="1">
                <a:solidFill>
                  <a:srgbClr val="1F497D"/>
                </a:solidFill>
              </a:defRPr>
            </a:pPr>
            <a:r>
              <a:rPr dirty="0">
                <a:solidFill>
                  <a:srgbClr val="000090"/>
                </a:solidFill>
              </a:rPr>
              <a:t>Detonation Velocity</a:t>
            </a:r>
            <a:r>
              <a:rPr b="0" dirty="0">
                <a:solidFill>
                  <a:srgbClr val="000090"/>
                </a:solidFill>
              </a:rPr>
              <a:t> (VOD)</a:t>
            </a:r>
            <a:r>
              <a:rPr lang="en-US" b="0" dirty="0">
                <a:solidFill>
                  <a:srgbClr val="000090"/>
                </a:solidFill>
              </a:rPr>
              <a:t> </a:t>
            </a:r>
            <a:r>
              <a:rPr b="0" dirty="0">
                <a:solidFill>
                  <a:srgbClr val="000000"/>
                </a:solidFill>
              </a:rPr>
              <a:t>- </a:t>
            </a:r>
            <a:r>
              <a:rPr sz="2800" dirty="0">
                <a:solidFill>
                  <a:srgbClr val="000000"/>
                </a:solidFill>
              </a:rPr>
              <a:t>The velocity at which a detonation progresses through an explosive.</a:t>
            </a:r>
            <a:endParaRPr sz="2400" dirty="0"/>
          </a:p>
          <a:p>
            <a:pPr marL="742950" lvl="1" indent="-285750">
              <a:spcBef>
                <a:spcPts val="400"/>
              </a:spcBef>
              <a:defRPr sz="2000" b="1"/>
            </a:pPr>
            <a:r>
              <a:rPr sz="2400" dirty="0"/>
              <a:t>&gt; speed of sound = detonation</a:t>
            </a:r>
            <a:endParaRPr dirty="0"/>
          </a:p>
          <a:p>
            <a:pPr marL="742950" lvl="1" indent="-285750">
              <a:spcBef>
                <a:spcPts val="400"/>
              </a:spcBef>
              <a:defRPr sz="2000" b="1"/>
            </a:pPr>
            <a:r>
              <a:rPr sz="2400" dirty="0"/>
              <a:t>&lt; speed of sound = deflagration or low order</a:t>
            </a:r>
            <a:endParaRPr dirty="0"/>
          </a:p>
          <a:p>
            <a:pPr marL="742950" lvl="1" indent="-285750">
              <a:spcBef>
                <a:spcPts val="400"/>
              </a:spcBef>
              <a:defRPr sz="2000" b="1"/>
            </a:pPr>
            <a:r>
              <a:rPr sz="2400" dirty="0"/>
              <a:t>expressed in feet per second or meters per second</a:t>
            </a:r>
          </a:p>
        </p:txBody>
      </p:sp>
      <p:sp>
        <p:nvSpPr>
          <p:cNvPr id="116" name="Title 2"/>
          <p:cNvSpPr txBox="1">
            <a:spLocks noGrp="1"/>
          </p:cNvSpPr>
          <p:nvPr>
            <p:ph type="title"/>
          </p:nvPr>
        </p:nvSpPr>
        <p:spPr>
          <a:xfrm>
            <a:off x="821870" y="195939"/>
            <a:ext cx="10515601" cy="882957"/>
          </a:xfrm>
          <a:prstGeom prst="rect">
            <a:avLst/>
          </a:prstGeom>
        </p:spPr>
        <p:txBody>
          <a:bodyPr/>
          <a:lstStyle/>
          <a:p>
            <a:r>
              <a:rPr dirty="0"/>
              <a:t>Definitions</a:t>
            </a:r>
          </a:p>
        </p:txBody>
      </p:sp>
      <p:pic>
        <p:nvPicPr>
          <p:cNvPr id="2" name="New Recording 16" descr="New Recording 16">
            <a:hlinkClick r:id="" action="ppaction://media"/>
            <a:extLst>
              <a:ext uri="{FF2B5EF4-FFF2-40B4-BE49-F238E27FC236}">
                <a16:creationId xmlns:a16="http://schemas.microsoft.com/office/drawing/2014/main" id="{183CAA88-9DC1-B146-A983-88AC685EA58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324202"/>
            <a:ext cx="520927" cy="520927"/>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7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Rectangle 3"/>
          <p:cNvSpPr txBox="1">
            <a:spLocks noGrp="1"/>
          </p:cNvSpPr>
          <p:nvPr>
            <p:ph type="body" idx="1"/>
          </p:nvPr>
        </p:nvSpPr>
        <p:spPr>
          <a:xfrm>
            <a:off x="841465" y="1524000"/>
            <a:ext cx="10496006" cy="5105400"/>
          </a:xfrm>
          <a:prstGeom prst="rect">
            <a:avLst/>
          </a:prstGeom>
        </p:spPr>
        <p:txBody>
          <a:bodyPr lIns="44450" tIns="44450" rIns="44450" bIns="44450"/>
          <a:lstStyle/>
          <a:p>
            <a:pPr>
              <a:defRPr b="1"/>
            </a:pPr>
            <a:r>
              <a:rPr dirty="0">
                <a:solidFill>
                  <a:srgbClr val="000090"/>
                </a:solidFill>
              </a:rPr>
              <a:t>Detonation Pressure </a:t>
            </a:r>
          </a:p>
          <a:p>
            <a:pPr marL="742950" lvl="1" indent="-285750">
              <a:spcBef>
                <a:spcPts val="600"/>
              </a:spcBef>
              <a:defRPr sz="2600" b="1"/>
            </a:pPr>
            <a:r>
              <a:rPr dirty="0"/>
              <a:t>The pressure produced in the reaction zone of a detonating explosive</a:t>
            </a:r>
            <a:endParaRPr sz="2800" dirty="0"/>
          </a:p>
          <a:p>
            <a:pPr marL="742950" lvl="1" indent="-285750">
              <a:spcBef>
                <a:spcPts val="600"/>
              </a:spcBef>
              <a:defRPr sz="2600" b="1"/>
            </a:pPr>
            <a:r>
              <a:rPr dirty="0"/>
              <a:t>Various formulations for calculating Detonation Pressure</a:t>
            </a:r>
            <a:endParaRPr sz="2800" dirty="0"/>
          </a:p>
          <a:p>
            <a:pPr marL="1143000" lvl="2" indent="-228600">
              <a:spcBef>
                <a:spcPts val="600"/>
              </a:spcBef>
              <a:defRPr sz="2600" b="1"/>
            </a:pPr>
            <a:r>
              <a:rPr dirty="0"/>
              <a:t>2.5 x density</a:t>
            </a:r>
            <a:r>
              <a:rPr baseline="30000" dirty="0"/>
              <a:t> </a:t>
            </a:r>
            <a:r>
              <a:rPr dirty="0"/>
              <a:t>x Detonation Velocity</a:t>
            </a:r>
            <a:r>
              <a:rPr baseline="30000" dirty="0"/>
              <a:t>2 </a:t>
            </a:r>
            <a:r>
              <a:rPr dirty="0"/>
              <a:t>x 10</a:t>
            </a:r>
            <a:r>
              <a:rPr baseline="30000" dirty="0"/>
              <a:t>-6</a:t>
            </a:r>
          </a:p>
          <a:p>
            <a:pPr marL="742950" lvl="1" indent="-285750">
              <a:spcBef>
                <a:spcPts val="600"/>
              </a:spcBef>
              <a:defRPr sz="2600" b="1"/>
            </a:pPr>
            <a:r>
              <a:rPr dirty="0"/>
              <a:t>Important for product initiation or brisance applications</a:t>
            </a:r>
          </a:p>
        </p:txBody>
      </p:sp>
      <p:sp>
        <p:nvSpPr>
          <p:cNvPr id="119" name="Title 2"/>
          <p:cNvSpPr txBox="1">
            <a:spLocks noGrp="1"/>
          </p:cNvSpPr>
          <p:nvPr>
            <p:ph type="title"/>
          </p:nvPr>
        </p:nvSpPr>
        <p:spPr>
          <a:xfrm>
            <a:off x="821870" y="195939"/>
            <a:ext cx="10515601" cy="882957"/>
          </a:xfrm>
          <a:prstGeom prst="rect">
            <a:avLst/>
          </a:prstGeom>
        </p:spPr>
        <p:txBody>
          <a:bodyPr/>
          <a:lstStyle/>
          <a:p>
            <a:r>
              <a:t>Definitions</a:t>
            </a:r>
          </a:p>
        </p:txBody>
      </p:sp>
      <p:pic>
        <p:nvPicPr>
          <p:cNvPr id="2" name="New Recording 17" descr="New Recording 17">
            <a:hlinkClick r:id="" action="ppaction://media"/>
            <a:extLst>
              <a:ext uri="{FF2B5EF4-FFF2-40B4-BE49-F238E27FC236}">
                <a16:creationId xmlns:a16="http://schemas.microsoft.com/office/drawing/2014/main" id="{74912758-8CC5-944A-B7BC-024A91CB91B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0" y="1524000"/>
            <a:ext cx="373969" cy="373969"/>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Picture 13" descr="Picture 13"/>
          <p:cNvPicPr>
            <a:picLocks noChangeAspect="1"/>
          </p:cNvPicPr>
          <p:nvPr/>
        </p:nvPicPr>
        <p:blipFill>
          <a:blip r:embed="rId4"/>
          <a:srcRect t="6372" r="5825" b="12379"/>
          <a:stretch>
            <a:fillRect/>
          </a:stretch>
        </p:blipFill>
        <p:spPr>
          <a:xfrm>
            <a:off x="1752599" y="1544699"/>
            <a:ext cx="8763002" cy="4606926"/>
          </a:xfrm>
          <a:prstGeom prst="rect">
            <a:avLst/>
          </a:prstGeom>
          <a:ln w="12700">
            <a:miter lim="400000"/>
          </a:ln>
        </p:spPr>
      </p:pic>
      <p:sp>
        <p:nvSpPr>
          <p:cNvPr id="122" name="Rectangle 2"/>
          <p:cNvSpPr txBox="1"/>
          <p:nvPr/>
        </p:nvSpPr>
        <p:spPr>
          <a:xfrm>
            <a:off x="1524000" y="981270"/>
            <a:ext cx="9144000" cy="4827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2800">
                <a:solidFill>
                  <a:srgbClr val="CC3300"/>
                </a:solidFill>
              </a:defRPr>
            </a:lvl1pPr>
          </a:lstStyle>
          <a:p>
            <a:r>
              <a:rPr dirty="0"/>
              <a:t>Detonation Moving Within the Explosive Charge </a:t>
            </a:r>
          </a:p>
        </p:txBody>
      </p:sp>
      <p:sp>
        <p:nvSpPr>
          <p:cNvPr id="123" name="Rectangle 4"/>
          <p:cNvSpPr txBox="1"/>
          <p:nvPr/>
        </p:nvSpPr>
        <p:spPr>
          <a:xfrm>
            <a:off x="2549173" y="0"/>
            <a:ext cx="8118827" cy="8497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5400" b="1" i="1"/>
            </a:lvl1pPr>
          </a:lstStyle>
          <a:p>
            <a:r>
              <a:rPr dirty="0"/>
              <a:t>Detonation of Explosives</a:t>
            </a:r>
          </a:p>
        </p:txBody>
      </p:sp>
      <p:sp>
        <p:nvSpPr>
          <p:cNvPr id="124" name="Text Box 6"/>
          <p:cNvSpPr txBox="1"/>
          <p:nvPr/>
        </p:nvSpPr>
        <p:spPr>
          <a:xfrm>
            <a:off x="8153403" y="3124200"/>
            <a:ext cx="2009066"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b="1">
                <a:solidFill>
                  <a:srgbClr val="0066FF"/>
                </a:solidFill>
                <a:effectLst>
                  <a:outerShdw blurRad="38100" dist="38100" dir="2700000" rotWithShape="0">
                    <a:srgbClr val="C0C0C0"/>
                  </a:outerShdw>
                </a:effectLst>
              </a:defRPr>
            </a:lvl1pPr>
          </a:lstStyle>
          <a:p>
            <a:r>
              <a:t>Point of Detonation</a:t>
            </a:r>
          </a:p>
        </p:txBody>
      </p:sp>
      <p:sp>
        <p:nvSpPr>
          <p:cNvPr id="125" name="Oval 7"/>
          <p:cNvSpPr/>
          <p:nvPr/>
        </p:nvSpPr>
        <p:spPr>
          <a:xfrm>
            <a:off x="9067800" y="3962400"/>
            <a:ext cx="228600" cy="228600"/>
          </a:xfrm>
          <a:prstGeom prst="ellipse">
            <a:avLst/>
          </a:prstGeom>
          <a:solidFill>
            <a:schemeClr val="accent1"/>
          </a:solidFill>
          <a:ln>
            <a:solidFill>
              <a:srgbClr val="000000"/>
            </a:solidFill>
          </a:ln>
        </p:spPr>
        <p:txBody>
          <a:bodyPr lIns="45719" rIns="45719" anchor="ctr"/>
          <a:lstStyle/>
          <a:p>
            <a:endParaRPr/>
          </a:p>
        </p:txBody>
      </p:sp>
      <p:sp>
        <p:nvSpPr>
          <p:cNvPr id="126" name="Line 8"/>
          <p:cNvSpPr/>
          <p:nvPr/>
        </p:nvSpPr>
        <p:spPr>
          <a:xfrm flipH="1">
            <a:off x="9296400" y="3428999"/>
            <a:ext cx="76201" cy="533402"/>
          </a:xfrm>
          <a:prstGeom prst="line">
            <a:avLst/>
          </a:prstGeom>
          <a:ln>
            <a:solidFill>
              <a:srgbClr val="0066FF"/>
            </a:solidFill>
            <a:tailEnd type="triangle"/>
          </a:ln>
        </p:spPr>
        <p:txBody>
          <a:bodyPr lIns="45719" rIns="45719"/>
          <a:lstStyle/>
          <a:p>
            <a:endParaRPr/>
          </a:p>
        </p:txBody>
      </p:sp>
      <p:sp>
        <p:nvSpPr>
          <p:cNvPr id="127" name="Text Box 9"/>
          <p:cNvSpPr txBox="1"/>
          <p:nvPr/>
        </p:nvSpPr>
        <p:spPr>
          <a:xfrm>
            <a:off x="3505200" y="2743200"/>
            <a:ext cx="1795312"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lvl1pPr>
              <a:defRPr b="1">
                <a:solidFill>
                  <a:schemeClr val="accent3">
                    <a:lumOff val="44000"/>
                  </a:schemeClr>
                </a:solidFill>
                <a:effectLst>
                  <a:outerShdw blurRad="38100" dist="38100" dir="2700000" rotWithShape="0">
                    <a:srgbClr val="C0C0C0"/>
                  </a:outerShdw>
                </a:effectLst>
              </a:defRPr>
            </a:lvl1pPr>
          </a:lstStyle>
          <a:p>
            <a:r>
              <a:t>Detonation Front</a:t>
            </a:r>
          </a:p>
        </p:txBody>
      </p:sp>
      <p:sp>
        <p:nvSpPr>
          <p:cNvPr id="128" name="Line 10"/>
          <p:cNvSpPr/>
          <p:nvPr/>
        </p:nvSpPr>
        <p:spPr>
          <a:xfrm>
            <a:off x="5029200" y="3124199"/>
            <a:ext cx="152401" cy="228602"/>
          </a:xfrm>
          <a:prstGeom prst="line">
            <a:avLst/>
          </a:prstGeom>
          <a:ln>
            <a:solidFill>
              <a:schemeClr val="accent3">
                <a:lumOff val="44000"/>
              </a:schemeClr>
            </a:solidFill>
            <a:tailEnd type="triangle"/>
          </a:ln>
        </p:spPr>
        <p:txBody>
          <a:bodyPr lIns="45719" rIns="45719"/>
          <a:lstStyle/>
          <a:p>
            <a:endParaRPr/>
          </a:p>
        </p:txBody>
      </p:sp>
      <p:sp>
        <p:nvSpPr>
          <p:cNvPr id="129" name="Text Box 11"/>
          <p:cNvSpPr txBox="1"/>
          <p:nvPr/>
        </p:nvSpPr>
        <p:spPr>
          <a:xfrm>
            <a:off x="6096000" y="4572000"/>
            <a:ext cx="2345604" cy="3484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b="1">
                <a:solidFill>
                  <a:srgbClr val="FFFF00"/>
                </a:solidFill>
                <a:effectLst>
                  <a:outerShdw blurRad="38100" dist="38100" dir="2700000" rotWithShape="0">
                    <a:srgbClr val="C0C0C0"/>
                  </a:outerShdw>
                </a:effectLst>
              </a:defRPr>
            </a:pPr>
            <a:r>
              <a:t>Post Detonation Gases</a:t>
            </a:r>
            <a:r>
              <a:rPr b="0">
                <a:solidFill>
                  <a:srgbClr val="000000"/>
                </a:solidFill>
              </a:rPr>
              <a:t> </a:t>
            </a:r>
          </a:p>
        </p:txBody>
      </p:sp>
      <p:sp>
        <p:nvSpPr>
          <p:cNvPr id="130" name="Rectangle 12"/>
          <p:cNvSpPr/>
          <p:nvPr/>
        </p:nvSpPr>
        <p:spPr>
          <a:xfrm>
            <a:off x="5334000" y="3352800"/>
            <a:ext cx="228600" cy="1143000"/>
          </a:xfrm>
          <a:prstGeom prst="rect">
            <a:avLst/>
          </a:prstGeom>
          <a:ln w="38100">
            <a:solidFill>
              <a:srgbClr val="E21010"/>
            </a:solidFill>
            <a:miter/>
          </a:ln>
        </p:spPr>
        <p:txBody>
          <a:bodyPr lIns="45719" rIns="45719" anchor="ctr"/>
          <a:lstStyle/>
          <a:p>
            <a:endParaRPr/>
          </a:p>
        </p:txBody>
      </p:sp>
      <p:sp>
        <p:nvSpPr>
          <p:cNvPr id="131" name="Line 14"/>
          <p:cNvSpPr/>
          <p:nvPr/>
        </p:nvSpPr>
        <p:spPr>
          <a:xfrm flipH="1">
            <a:off x="5791200" y="3962400"/>
            <a:ext cx="381000" cy="0"/>
          </a:xfrm>
          <a:prstGeom prst="line">
            <a:avLst/>
          </a:prstGeom>
          <a:ln w="6350">
            <a:solidFill>
              <a:srgbClr val="E21010"/>
            </a:solidFill>
            <a:prstDash val="dash"/>
            <a:tailEnd type="triangle"/>
          </a:ln>
        </p:spPr>
        <p:txBody>
          <a:bodyPr lIns="45719" rIns="45719"/>
          <a:lstStyle/>
          <a:p>
            <a:endParaRPr/>
          </a:p>
        </p:txBody>
      </p:sp>
      <p:sp>
        <p:nvSpPr>
          <p:cNvPr id="132" name="Rectangle 15"/>
          <p:cNvSpPr/>
          <p:nvPr/>
        </p:nvSpPr>
        <p:spPr>
          <a:xfrm>
            <a:off x="6172200" y="3352800"/>
            <a:ext cx="228600" cy="1143000"/>
          </a:xfrm>
          <a:prstGeom prst="rect">
            <a:avLst/>
          </a:prstGeom>
          <a:ln>
            <a:solidFill>
              <a:srgbClr val="E21010"/>
            </a:solidFill>
            <a:prstDash val="dash"/>
            <a:miter/>
          </a:ln>
        </p:spPr>
        <p:txBody>
          <a:bodyPr lIns="45719" rIns="45719" anchor="ctr"/>
          <a:lstStyle/>
          <a:p>
            <a:endParaRPr/>
          </a:p>
        </p:txBody>
      </p:sp>
      <p:sp>
        <p:nvSpPr>
          <p:cNvPr id="133" name="Line 16"/>
          <p:cNvSpPr/>
          <p:nvPr/>
        </p:nvSpPr>
        <p:spPr>
          <a:xfrm flipH="1">
            <a:off x="4953000" y="3962400"/>
            <a:ext cx="381000" cy="0"/>
          </a:xfrm>
          <a:prstGeom prst="line">
            <a:avLst/>
          </a:prstGeom>
          <a:ln w="38100">
            <a:solidFill>
              <a:srgbClr val="E21010"/>
            </a:solidFill>
            <a:tailEnd type="triangle"/>
          </a:ln>
        </p:spPr>
        <p:txBody>
          <a:bodyPr lIns="45719" rIns="45719"/>
          <a:lstStyle/>
          <a:p>
            <a:endParaRPr/>
          </a:p>
        </p:txBody>
      </p:sp>
      <p:pic>
        <p:nvPicPr>
          <p:cNvPr id="2" name="New Recording 18" descr="New Recording 18">
            <a:hlinkClick r:id="" action="ppaction://media"/>
            <a:extLst>
              <a:ext uri="{FF2B5EF4-FFF2-40B4-BE49-F238E27FC236}">
                <a16:creationId xmlns:a16="http://schemas.microsoft.com/office/drawing/2014/main" id="{237934BE-8980-A34D-ACD3-8AD8353D85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8" y="1588"/>
            <a:ext cx="586241" cy="586241"/>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DOT Training 2015">
  <a:themeElements>
    <a:clrScheme name="CDOT Training 2015">
      <a:dk1>
        <a:srgbClr val="000000"/>
      </a:dk1>
      <a:lt1>
        <a:srgbClr val="FFFFFF"/>
      </a:lt1>
      <a:dk2>
        <a:srgbClr val="A7A7A7"/>
      </a:dk2>
      <a:lt2>
        <a:srgbClr val="535353"/>
      </a:lt2>
      <a:accent1>
        <a:srgbClr val="00CC99"/>
      </a:accent1>
      <a:accent2>
        <a:srgbClr val="3333CC"/>
      </a:accent2>
      <a:accent3>
        <a:srgbClr val="8F8F8F"/>
      </a:accent3>
      <a:accent4>
        <a:srgbClr val="707070"/>
      </a:accent4>
      <a:accent5>
        <a:srgbClr val="AAE2CA"/>
      </a:accent5>
      <a:accent6>
        <a:srgbClr val="2D2DB9"/>
      </a:accent6>
      <a:hlink>
        <a:srgbClr val="0000FF"/>
      </a:hlink>
      <a:folHlink>
        <a:srgbClr val="FF00FF"/>
      </a:folHlink>
    </a:clrScheme>
    <a:fontScheme name="CDOT Training 2015">
      <a:majorFont>
        <a:latin typeface="Helvetica"/>
        <a:ea typeface="Helvetica"/>
        <a:cs typeface="Helvetica"/>
      </a:majorFont>
      <a:minorFont>
        <a:latin typeface="Calibri"/>
        <a:ea typeface="Calibri"/>
        <a:cs typeface="Calibri"/>
      </a:minorFont>
    </a:fontScheme>
    <a:fmtScheme name="CDOT Training 20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1905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DOT Training 2015">
  <a:themeElements>
    <a:clrScheme name="CDOT Training 2015">
      <a:dk1>
        <a:srgbClr val="000000"/>
      </a:dk1>
      <a:lt1>
        <a:srgbClr val="FFFFFF"/>
      </a:lt1>
      <a:dk2>
        <a:srgbClr val="A7A7A7"/>
      </a:dk2>
      <a:lt2>
        <a:srgbClr val="535353"/>
      </a:lt2>
      <a:accent1>
        <a:srgbClr val="00CC99"/>
      </a:accent1>
      <a:accent2>
        <a:srgbClr val="3333CC"/>
      </a:accent2>
      <a:accent3>
        <a:srgbClr val="8F8F8F"/>
      </a:accent3>
      <a:accent4>
        <a:srgbClr val="707070"/>
      </a:accent4>
      <a:accent5>
        <a:srgbClr val="AAE2CA"/>
      </a:accent5>
      <a:accent6>
        <a:srgbClr val="2D2DB9"/>
      </a:accent6>
      <a:hlink>
        <a:srgbClr val="0000FF"/>
      </a:hlink>
      <a:folHlink>
        <a:srgbClr val="FF00FF"/>
      </a:folHlink>
    </a:clrScheme>
    <a:fontScheme name="CDOT Training 2015">
      <a:majorFont>
        <a:latin typeface="Helvetica"/>
        <a:ea typeface="Helvetica"/>
        <a:cs typeface="Helvetica"/>
      </a:majorFont>
      <a:minorFont>
        <a:latin typeface="Calibri"/>
        <a:ea typeface="Calibri"/>
        <a:cs typeface="Calibri"/>
      </a:minorFont>
    </a:fontScheme>
    <a:fmtScheme name="CDOT Training 20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1905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22631</TotalTime>
  <Words>2341</Words>
  <Application>Microsoft Macintosh PowerPoint</Application>
  <PresentationFormat>Widescreen</PresentationFormat>
  <Paragraphs>321</Paragraphs>
  <Slides>48</Slides>
  <Notes>7</Notes>
  <HiddenSlides>0</HiddenSlides>
  <MMClips>37</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Times New Roman</vt:lpstr>
      <vt:lpstr>CDOT Training 2015</vt:lpstr>
      <vt:lpstr>Explosives 101</vt:lpstr>
      <vt:lpstr>Definitions</vt:lpstr>
      <vt:lpstr>Definitions</vt:lpstr>
      <vt:lpstr>Definitions</vt:lpstr>
      <vt:lpstr>Density and Diameter</vt:lpstr>
      <vt:lpstr>Bulk versus Packaged</vt:lpstr>
      <vt:lpstr>Definitions</vt:lpstr>
      <vt:lpstr>Definitions</vt:lpstr>
      <vt:lpstr>PowerPoint Presentation</vt:lpstr>
      <vt:lpstr>PowerPoint Presentation</vt:lpstr>
      <vt:lpstr>Definitions</vt:lpstr>
      <vt:lpstr>Sensitiveness &amp; Sensitivity </vt:lpstr>
      <vt:lpstr>Explosive Sensitivity to Initiate</vt:lpstr>
      <vt:lpstr>Explosive Sensitivity to Initiate</vt:lpstr>
      <vt:lpstr>Definitions</vt:lpstr>
      <vt:lpstr>Definitions</vt:lpstr>
      <vt:lpstr>Definitions</vt:lpstr>
      <vt:lpstr> </vt:lpstr>
      <vt:lpstr>PowerPoint Presentation</vt:lpstr>
      <vt:lpstr>Definitions</vt:lpstr>
      <vt:lpstr>Definitions</vt:lpstr>
      <vt:lpstr>Explosive Energy </vt:lpstr>
      <vt:lpstr>Explosives</vt:lpstr>
      <vt:lpstr>Types of Explosives: Chemical Make-Up</vt:lpstr>
      <vt:lpstr>Types of Explosives: Relationships</vt:lpstr>
      <vt:lpstr>Definitions</vt:lpstr>
      <vt:lpstr>Definitions</vt:lpstr>
      <vt:lpstr>Definitions</vt:lpstr>
      <vt:lpstr>Cartridge with Date Shift Code</vt:lpstr>
      <vt:lpstr>Definitions</vt:lpstr>
      <vt:lpstr>Detonating Cord - Trunkline </vt:lpstr>
      <vt:lpstr>Definitions</vt:lpstr>
      <vt:lpstr>Emulsion</vt:lpstr>
      <vt:lpstr>Inhabited Building</vt:lpstr>
      <vt:lpstr>Definitions</vt:lpstr>
      <vt:lpstr>Definitions</vt:lpstr>
      <vt:lpstr>Propellants</vt:lpstr>
      <vt:lpstr>Propellants Delivery HE for Avalanches </vt:lpstr>
      <vt:lpstr>M101 Howitzer</vt:lpstr>
      <vt:lpstr>Delivery</vt:lpstr>
      <vt:lpstr>Delivery </vt:lpstr>
      <vt:lpstr>Tertiary Explosives: Blasting Agents</vt:lpstr>
      <vt:lpstr>Dynamite</vt:lpstr>
      <vt:lpstr>Dynamite vs. Other Explosives</vt:lpstr>
      <vt:lpstr>Temperature Ratings Summary  - 1 hr.</vt:lpstr>
      <vt:lpstr>Characteristics of PRIMARY EXPLOSIVES</vt:lpstr>
      <vt:lpstr>Characteristics of SECONDARY EXPLOSIVES </vt:lpstr>
      <vt:lpstr>Explosive Performance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Explosives 101</dc:title>
  <cp:lastModifiedBy>Lea Davis</cp:lastModifiedBy>
  <cp:revision>24</cp:revision>
  <dcterms:modified xsi:type="dcterms:W3CDTF">2021-04-09T16:50:17Z</dcterms:modified>
</cp:coreProperties>
</file>